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1"/>
  </p:notesMasterIdLst>
  <p:handoutMasterIdLst>
    <p:handoutMasterId r:id="rId12"/>
  </p:handoutMasterIdLst>
  <p:sldIdLst>
    <p:sldId id="256" r:id="rId2"/>
    <p:sldId id="257" r:id="rId3"/>
    <p:sldId id="270" r:id="rId4"/>
    <p:sldId id="309" r:id="rId5"/>
    <p:sldId id="269" r:id="rId6"/>
    <p:sldId id="259" r:id="rId7"/>
    <p:sldId id="260" r:id="rId8"/>
    <p:sldId id="265" r:id="rId9"/>
    <p:sldId id="267" r:id="rId10"/>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20" autoAdjust="0"/>
    <p:restoredTop sz="86429" autoAdjust="0"/>
  </p:normalViewPr>
  <p:slideViewPr>
    <p:cSldViewPr snapToGrid="0">
      <p:cViewPr>
        <p:scale>
          <a:sx n="100" d="100"/>
          <a:sy n="100" d="100"/>
        </p:scale>
        <p:origin x="202" y="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C33593D-62B8-4236-B2E5-987F819A2FF4}" type="datetimeFigureOut">
              <a:rPr lang="it-IT" smtClean="0"/>
              <a:t>21/07/2022</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686ADE2-4537-4FCE-A6D3-D7D39DD90E8E}" type="slidenum">
              <a:rPr lang="it-IT" smtClean="0"/>
              <a:t>‹N›</a:t>
            </a:fld>
            <a:endParaRPr lang="it-IT"/>
          </a:p>
        </p:txBody>
      </p:sp>
    </p:spTree>
    <p:extLst>
      <p:ext uri="{BB962C8B-B14F-4D97-AF65-F5344CB8AC3E}">
        <p14:creationId xmlns:p14="http://schemas.microsoft.com/office/powerpoint/2010/main" val="1522729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967697DE-280E-47A7-B359-DB1B0CBDDFF8}" type="datetimeFigureOut">
              <a:rPr lang="it-IT" smtClean="0"/>
              <a:t>21/07/2022</a:t>
            </a:fld>
            <a:endParaRPr lang="it-IT"/>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5"/>
            <a:ext cx="5438140" cy="3908613"/>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3"/>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3"/>
            <a:ext cx="2945659" cy="498055"/>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7/21/2022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7/21/2022</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7/21/2022</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7/21/2022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7/21/2022</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7/21/2022</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7/21/2022</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7/21/2022</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7/21/2022</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7/21/2022</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7/21/2022</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7/21/2022</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egione.marche.it/Entra-in-Regione/Soggetto-Aggregatore-SUAM"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regione.marche.suam@emarche.it" TargetMode="External"/><Relationship Id="rId2" Type="http://schemas.openxmlformats.org/officeDocument/2006/relationships/hyperlink" Target="mailto:settore.suamsoggettoaggregatore@regione.marche.it" TargetMode="External"/><Relationship Id="rId1" Type="http://schemas.openxmlformats.org/officeDocument/2006/relationships/slideLayout" Target="../slideLayouts/slideLayout7.xml"/><Relationship Id="rId4" Type="http://schemas.openxmlformats.org/officeDocument/2006/relationships/hyperlink" Target="mailto:assistenza.appalti@sinp.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5108331" y="10"/>
            <a:ext cx="7083669"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2040074"/>
            <a:ext cx="4023360" cy="851172"/>
          </a:xfrm>
        </p:spPr>
        <p:txBody>
          <a:bodyPr anchor="b">
            <a:normAutofit fontScale="90000"/>
          </a:bodyPr>
          <a:lstStyle/>
          <a:p>
            <a:pPr algn="ct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SETTORE</a:t>
            </a:r>
            <a:r>
              <a:rPr lang="it-IT" sz="2400" dirty="0">
                <a:latin typeface="Times New Roman" panose="02020603050405020304" pitchFamily="18" charset="0"/>
                <a:cs typeface="Times New Roman" panose="02020603050405020304" pitchFamily="18" charset="0"/>
              </a:rPr>
              <a:t> </a:t>
            </a:r>
            <a:r>
              <a:rPr lang="it-IT" sz="2000" dirty="0">
                <a:latin typeface="Times New Roman" panose="02020603050405020304" pitchFamily="18" charset="0"/>
                <a:cs typeface="Times New Roman" panose="02020603050405020304" pitchFamily="18" charset="0"/>
              </a:rPr>
              <a:t>SUAM -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SOGGETTO AGGREGATORE DELLA REGIONE </a:t>
            </a:r>
            <a:r>
              <a:rPr lang="it-IT" sz="1800" dirty="0">
                <a:latin typeface="Times New Roman" panose="02020603050405020304" pitchFamily="18" charset="0"/>
                <a:cs typeface="Times New Roman" panose="02020603050405020304" pitchFamily="18" charset="0"/>
              </a:rPr>
              <a:t>MARCHE</a:t>
            </a: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ttangolo 4"/>
          <p:cNvSpPr/>
          <p:nvPr/>
        </p:nvSpPr>
        <p:spPr>
          <a:xfrm>
            <a:off x="1013115" y="3154680"/>
            <a:ext cx="3644945" cy="677108"/>
          </a:xfrm>
          <a:prstGeom prst="rect">
            <a:avLst/>
          </a:prstGeom>
        </p:spPr>
        <p:txBody>
          <a:bodyPr wrap="square">
            <a:spAutoFit/>
          </a:bodyPr>
          <a:lstStyle/>
          <a:p>
            <a:pPr algn="ctr"/>
            <a:endParaRPr lang="it-IT" sz="2000" dirty="0">
              <a:latin typeface="Times New Roman" panose="02020603050405020304" pitchFamily="18" charset="0"/>
              <a:cs typeface="Times New Roman" panose="02020603050405020304" pitchFamily="18" charset="0"/>
            </a:endParaRPr>
          </a:p>
          <a:p>
            <a:pPr algn="ctr"/>
            <a:r>
              <a:rPr lang="it-IT" dirty="0">
                <a:latin typeface="Times New Roman" panose="02020603050405020304" pitchFamily="18" charset="0"/>
                <a:cs typeface="Times New Roman" panose="02020603050405020304" pitchFamily="18" charset="0"/>
              </a:rPr>
              <a:t>GUIDA ALLA CONVENZIONE</a:t>
            </a:r>
          </a:p>
        </p:txBody>
      </p:sp>
      <p:pic>
        <p:nvPicPr>
          <p:cNvPr id="11" name="Immagine 10">
            <a:extLst>
              <a:ext uri="{FF2B5EF4-FFF2-40B4-BE49-F238E27FC236}">
                <a16:creationId xmlns:a16="http://schemas.microsoft.com/office/drawing/2014/main" id="{3AABEAD4-3137-4A43-B362-7AC88FECEDD6}"/>
              </a:ext>
            </a:extLst>
          </p:cNvPr>
          <p:cNvPicPr>
            <a:picLocks noChangeAspect="1"/>
          </p:cNvPicPr>
          <p:nvPr/>
        </p:nvPicPr>
        <p:blipFill>
          <a:blip r:embed="rId3"/>
          <a:stretch>
            <a:fillRect/>
          </a:stretch>
        </p:blipFill>
        <p:spPr>
          <a:xfrm>
            <a:off x="2251896" y="1268086"/>
            <a:ext cx="560973" cy="618508"/>
          </a:xfrm>
          <a:prstGeom prst="rect">
            <a:avLst/>
          </a:prstGeom>
        </p:spPr>
      </p:pic>
      <p:sp>
        <p:nvSpPr>
          <p:cNvPr id="14"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576072" y="4565208"/>
            <a:ext cx="3777267" cy="1855470"/>
          </a:xfrm>
        </p:spPr>
        <p:txBody>
          <a:bodyPr>
            <a:normAutofit fontScale="77500" lnSpcReduction="20000"/>
          </a:bodyPr>
          <a:lstStyle/>
          <a:p>
            <a:pPr algn="ctr"/>
            <a:r>
              <a:rPr lang="it-IT" sz="1900" dirty="0">
                <a:latin typeface="Times New Roman" panose="02020603050405020304" pitchFamily="18" charset="0"/>
                <a:cs typeface="Times New Roman" panose="02020603050405020304" pitchFamily="18" charset="0"/>
              </a:rPr>
              <a:t>CONVENZIONE PER IL SERVIZIO DI TESORERIA PER L’ENTE REGIONE MARCHE (GIUNTA E CONSIGLIO) GLI ENTI STRUMENTALI REGIONALI (ARS, ASSAM ED ERDIS) E GLI ENTI DEL SERVIZIO SANITARIO REGIONALE (SSR) - N. DI GARA SIMOG 8397613</a:t>
            </a:r>
          </a:p>
          <a:p>
            <a:pPr algn="ctr"/>
            <a:r>
              <a:rPr lang="it-IT" sz="1800" b="1" dirty="0" smtClean="0">
                <a:latin typeface="Times New Roman" panose="02020603050405020304" pitchFamily="18" charset="0"/>
                <a:cs typeface="Times New Roman" panose="02020603050405020304" pitchFamily="18" charset="0"/>
              </a:rPr>
              <a:t>LOTTI 1,  2, 3, 4, 5</a:t>
            </a:r>
            <a:endParaRPr lang="it-I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4096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a:xfrm>
            <a:off x="1115568" y="548640"/>
            <a:ext cx="10168128" cy="707404"/>
          </a:xfrm>
        </p:spPr>
        <p:txBody>
          <a:bodyPr>
            <a:normAutofit/>
          </a:bodyPr>
          <a:lstStyle/>
          <a:p>
            <a:pPr algn="ctr" defTabSz="896938"/>
            <a:r>
              <a:rPr lang="it-IT" sz="2000"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235974" y="1587640"/>
            <a:ext cx="11680723" cy="5108128"/>
          </a:xfrm>
        </p:spPr>
        <p:txBody>
          <a:bodyPr>
            <a:noAutofit/>
          </a:bodyPr>
          <a:lstStyle/>
          <a:p>
            <a:pPr mar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Convenzione per </a:t>
            </a:r>
            <a:r>
              <a:rPr lang="it-IT" sz="1600" dirty="0">
                <a:latin typeface="Times New Roman" panose="02020603050405020304" pitchFamily="18" charset="0"/>
                <a:cs typeface="Times New Roman" panose="02020603050405020304" pitchFamily="18" charset="0"/>
              </a:rPr>
              <a:t>l’affidamento del </a:t>
            </a:r>
            <a:r>
              <a:rPr lang="it-IT" sz="1600" dirty="0" smtClean="0">
                <a:latin typeface="Times New Roman" panose="02020603050405020304" pitchFamily="18" charset="0"/>
                <a:cs typeface="Times New Roman" panose="02020603050405020304" pitchFamily="18" charset="0"/>
              </a:rPr>
              <a:t>Servizio </a:t>
            </a:r>
            <a:r>
              <a:rPr lang="it-IT" sz="1600" dirty="0">
                <a:latin typeface="Times New Roman" panose="02020603050405020304" pitchFamily="18" charset="0"/>
                <a:cs typeface="Times New Roman" panose="02020603050405020304" pitchFamily="18" charset="0"/>
              </a:rPr>
              <a:t>di </a:t>
            </a:r>
            <a:r>
              <a:rPr lang="it-IT" sz="1600" dirty="0" smtClean="0">
                <a:latin typeface="Times New Roman" panose="02020603050405020304" pitchFamily="18" charset="0"/>
                <a:cs typeface="Times New Roman" panose="02020603050405020304" pitchFamily="18" charset="0"/>
              </a:rPr>
              <a:t>Tesoreria </a:t>
            </a:r>
            <a:r>
              <a:rPr lang="it-IT" sz="1600" dirty="0">
                <a:latin typeface="Times New Roman" panose="02020603050405020304" pitchFamily="18" charset="0"/>
                <a:cs typeface="Times New Roman" panose="02020603050405020304" pitchFamily="18" charset="0"/>
              </a:rPr>
              <a:t>per l’Ente Regione Marche (Giunta e Consiglio) gli Enti Strumentali Regionali (ARS, ASSAM ed ERDIS) e gli Enti del Servizio Sanitario Regionale (SSR</a:t>
            </a:r>
            <a:r>
              <a:rPr lang="it-IT" sz="1600" dirty="0" smtClean="0">
                <a:latin typeface="Times New Roman" panose="02020603050405020304" pitchFamily="18" charset="0"/>
                <a:cs typeface="Times New Roman" panose="02020603050405020304" pitchFamily="18" charset="0"/>
              </a:rPr>
              <a:t>) suddivisa in cinque Lotti, </a:t>
            </a:r>
            <a:r>
              <a:rPr lang="it-IT" sz="1600" dirty="0">
                <a:solidFill>
                  <a:srgbClr val="1C1C1C"/>
                </a:solidFill>
                <a:latin typeface="Times New Roman" panose="02020603050405020304" pitchFamily="18" charset="0"/>
                <a:cs typeface="Times New Roman" panose="02020603050405020304" pitchFamily="18" charset="0"/>
              </a:rPr>
              <a:t>è stipulata dal Settore SUAM - Soggetto Aggregatore, in qualità di Soggetto aggregatore, ai sensi dell’articolo 26 della Legge n. 488 del 1999.</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Il Fornitore, mediante la stipula della suddetta Convenzione, è obbligato ad accettare i c.d. Ordinativi di Fornitura emessi dalle Amministrazioni contraenti, i quali rappresentano i contratti attuativi della Convenzione stessa.</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durata della Convenzione relativa ai cinque Lotti è di </a:t>
            </a:r>
            <a:r>
              <a:rPr lang="it-IT" sz="1600" b="1" dirty="0">
                <a:solidFill>
                  <a:srgbClr val="1C1C1C"/>
                </a:solidFill>
                <a:latin typeface="Times New Roman" panose="02020603050405020304" pitchFamily="18" charset="0"/>
                <a:cs typeface="Times New Roman" panose="02020603050405020304" pitchFamily="18" charset="0"/>
              </a:rPr>
              <a:t>48 mesi </a:t>
            </a:r>
            <a:r>
              <a:rPr lang="it-IT" sz="1600" dirty="0">
                <a:solidFill>
                  <a:srgbClr val="1C1C1C"/>
                </a:solidFill>
                <a:latin typeface="Times New Roman" panose="02020603050405020304" pitchFamily="18" charset="0"/>
                <a:cs typeface="Times New Roman" panose="02020603050405020304" pitchFamily="18" charset="0"/>
              </a:rPr>
              <a:t>decorrenti </a:t>
            </a:r>
            <a:r>
              <a:rPr lang="it-IT" sz="1600" dirty="0" smtClean="0">
                <a:solidFill>
                  <a:srgbClr val="1C1C1C"/>
                </a:solidFill>
                <a:latin typeface="Times New Roman" panose="02020603050405020304" pitchFamily="18" charset="0"/>
                <a:cs typeface="Times New Roman" panose="02020603050405020304" pitchFamily="18" charset="0"/>
              </a:rPr>
              <a:t>dalla data di stipula della stessa (21/07/2022). </a:t>
            </a:r>
            <a:endParaRPr lang="it-IT" sz="16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All’interno del periodo di validità della </a:t>
            </a:r>
            <a:r>
              <a:rPr lang="it-IT" sz="1600" dirty="0" smtClean="0">
                <a:solidFill>
                  <a:srgbClr val="1C1C1C"/>
                </a:solidFill>
                <a:latin typeface="Times New Roman" panose="02020603050405020304" pitchFamily="18" charset="0"/>
                <a:cs typeface="Times New Roman" panose="02020603050405020304" pitchFamily="18" charset="0"/>
              </a:rPr>
              <a:t>Convenzione gli Enti destinatari del servizio potranno emettere </a:t>
            </a:r>
            <a:r>
              <a:rPr lang="it-IT" sz="1600" dirty="0">
                <a:solidFill>
                  <a:srgbClr val="1C1C1C"/>
                </a:solidFill>
                <a:latin typeface="Times New Roman" panose="02020603050405020304" pitchFamily="18" charset="0"/>
                <a:cs typeface="Times New Roman" panose="02020603050405020304" pitchFamily="18" charset="0"/>
              </a:rPr>
              <a:t>Ordinativi di Fornitura per importi complessivi pari al massimale </a:t>
            </a:r>
            <a:r>
              <a:rPr lang="it-IT" sz="1600" dirty="0" smtClean="0">
                <a:solidFill>
                  <a:srgbClr val="1C1C1C"/>
                </a:solidFill>
                <a:latin typeface="Times New Roman" panose="02020603050405020304" pitchFamily="18" charset="0"/>
                <a:cs typeface="Times New Roman" panose="02020603050405020304" pitchFamily="18" charset="0"/>
              </a:rPr>
              <a:t>contrattuale.</a:t>
            </a:r>
          </a:p>
          <a:p>
            <a:pPr marL="0" lvl="0" indent="0" algn="just">
              <a:lnSpc>
                <a:spcPct val="100000"/>
              </a:lnSpc>
              <a:spcBef>
                <a:spcPts val="0"/>
              </a:spcBef>
              <a:spcAft>
                <a:spcPts val="1142"/>
              </a:spcAft>
              <a:buNone/>
            </a:pPr>
            <a:r>
              <a:rPr lang="it-IT" sz="1600" dirty="0" smtClean="0">
                <a:solidFill>
                  <a:srgbClr val="1C1C1C"/>
                </a:solidFill>
                <a:latin typeface="Times New Roman" panose="02020603050405020304" pitchFamily="18" charset="0"/>
                <a:cs typeface="Times New Roman" panose="02020603050405020304" pitchFamily="18" charset="0"/>
              </a:rPr>
              <a:t>L’Ordinativo di Fornitura ha una durata massima di </a:t>
            </a:r>
            <a:r>
              <a:rPr lang="it-IT" sz="1600" b="1" dirty="0" smtClean="0">
                <a:solidFill>
                  <a:srgbClr val="1C1C1C"/>
                </a:solidFill>
                <a:latin typeface="Times New Roman" panose="02020603050405020304" pitchFamily="18" charset="0"/>
                <a:cs typeface="Times New Roman" panose="02020603050405020304" pitchFamily="18" charset="0"/>
              </a:rPr>
              <a:t>48 mesi </a:t>
            </a:r>
            <a:r>
              <a:rPr lang="it-IT" sz="1600" dirty="0" smtClean="0">
                <a:solidFill>
                  <a:srgbClr val="1C1C1C"/>
                </a:solidFill>
                <a:latin typeface="Times New Roman" panose="02020603050405020304" pitchFamily="18" charset="0"/>
                <a:cs typeface="Times New Roman" panose="02020603050405020304" pitchFamily="18" charset="0"/>
              </a:rPr>
              <a:t>dalla data di relativa emissione.</a:t>
            </a:r>
          </a:p>
          <a:p>
            <a:pPr marL="0" lvl="0" indent="0" algn="just">
              <a:lnSpc>
                <a:spcPct val="100000"/>
              </a:lnSpc>
              <a:spcBef>
                <a:spcPts val="0"/>
              </a:spcBef>
              <a:spcAft>
                <a:spcPts val="1142"/>
              </a:spcAft>
              <a:buNone/>
            </a:pPr>
            <a:r>
              <a:rPr lang="it-IT" sz="1600" dirty="0" smtClean="0">
                <a:solidFill>
                  <a:srgbClr val="1C1C1C"/>
                </a:solidFill>
                <a:latin typeface="Times New Roman" panose="02020603050405020304" pitchFamily="18" charset="0"/>
                <a:cs typeface="Times New Roman" panose="02020603050405020304" pitchFamily="18" charset="0"/>
              </a:rPr>
              <a:t>La durata </a:t>
            </a:r>
            <a:r>
              <a:rPr lang="it-IT" sz="1600" dirty="0">
                <a:solidFill>
                  <a:srgbClr val="1C1C1C"/>
                </a:solidFill>
                <a:latin typeface="Times New Roman" panose="02020603050405020304" pitchFamily="18" charset="0"/>
                <a:cs typeface="Times New Roman" panose="02020603050405020304" pitchFamily="18" charset="0"/>
              </a:rPr>
              <a:t>degli Ordinativi di Fornitura in corso di esecuzione potrà essere modificata per il tempo strettamente necessario alla conclusione delle procedure necessarie per l’individuazione del nuovo contraente ai sensi dell’art. 106, comma 11, del Codice. Nel periodo di proroga non possono essere emessi nuovi Ordinativi di Fornitura oltre a quelli per i quali è disposta proroga. In caso di proroga, il contraente è tenuto all’esecuzione delle prestazioni oggetto della Convenzione agli stessi - o più favorevoli - prezzi, patti e condizioni.</a:t>
            </a:r>
          </a:p>
          <a:p>
            <a:pPr marL="0" lvl="0" indent="0" algn="just">
              <a:lnSpc>
                <a:spcPct val="100000"/>
              </a:lnSpc>
              <a:spcBef>
                <a:spcPts val="0"/>
              </a:spcBef>
              <a:spcAft>
                <a:spcPts val="1142"/>
              </a:spcAft>
              <a:buNone/>
            </a:pPr>
            <a:r>
              <a:rPr lang="it-IT" sz="1600" dirty="0">
                <a:latin typeface="Times New Roman" panose="02020603050405020304" pitchFamily="18" charset="0"/>
                <a:cs typeface="Times New Roman" panose="02020603050405020304" pitchFamily="18" charset="0"/>
              </a:rPr>
              <a:t>Nel periodo di proroga possono aderire solo le Amministrazioni contraenti che hanno già aderito prima della scadenza della </a:t>
            </a:r>
            <a:r>
              <a:rPr lang="it-IT" sz="1600" dirty="0" smtClean="0">
                <a:latin typeface="Times New Roman" panose="02020603050405020304" pitchFamily="18" charset="0"/>
                <a:cs typeface="Times New Roman" panose="02020603050405020304" pitchFamily="18" charset="0"/>
              </a:rPr>
              <a:t>Convenzione.</a:t>
            </a:r>
            <a:endParaRPr lang="it-IT" sz="16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sz="16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00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a:xfrm>
            <a:off x="1115568" y="747422"/>
            <a:ext cx="10168128" cy="628153"/>
          </a:xfrm>
        </p:spPr>
        <p:txBody>
          <a:bodyPr>
            <a:normAutofit fontScale="90000"/>
          </a:bodyPr>
          <a:lstStyle/>
          <a:p>
            <a:pPr lvl="0" algn="ctr">
              <a:lnSpc>
                <a:spcPct val="110000"/>
              </a:lnSpc>
              <a:spcBef>
                <a:spcPts val="1000"/>
              </a:spcBef>
            </a:pPr>
            <a:r>
              <a:rPr lang="it-IT" sz="2000" b="1" dirty="0">
                <a:solidFill>
                  <a:srgbClr val="000000"/>
                </a:solidFill>
                <a:latin typeface="Times New Roman" panose="02020603050405020304" pitchFamily="18" charset="0"/>
                <a:ea typeface="+mn-ea"/>
                <a:cs typeface="Times New Roman" panose="02020603050405020304" pitchFamily="18" charset="0"/>
              </a:rPr>
              <a:t/>
            </a:r>
            <a:br>
              <a:rPr lang="it-IT" sz="2000" b="1" dirty="0">
                <a:solidFill>
                  <a:srgbClr val="000000"/>
                </a:solidFill>
                <a:latin typeface="Times New Roman" panose="02020603050405020304" pitchFamily="18" charset="0"/>
                <a:ea typeface="+mn-ea"/>
                <a:cs typeface="Times New Roman" panose="02020603050405020304" pitchFamily="18" charset="0"/>
              </a:rPr>
            </a:br>
            <a:r>
              <a:rPr lang="it-IT" sz="2200" b="1" dirty="0" smtClean="0">
                <a:solidFill>
                  <a:srgbClr val="000000"/>
                </a:solidFill>
                <a:latin typeface="Times New Roman" panose="02020603050405020304" pitchFamily="18" charset="0"/>
                <a:ea typeface="+mn-ea"/>
                <a:cs typeface="Times New Roman" panose="02020603050405020304" pitchFamily="18" charset="0"/>
              </a:rPr>
              <a:t>OGGETTO DELLA CONVENZIONE </a:t>
            </a:r>
            <a:r>
              <a:rPr lang="it-IT" sz="1800" b="1" dirty="0">
                <a:solidFill>
                  <a:srgbClr val="000000"/>
                </a:solidFill>
                <a:latin typeface="Times New Roman" panose="02020603050405020304" pitchFamily="18" charset="0"/>
                <a:ea typeface="+mn-ea"/>
                <a:cs typeface="Times New Roman" panose="02020603050405020304" pitchFamily="18" charset="0"/>
              </a:rPr>
              <a:t/>
            </a:r>
            <a:br>
              <a:rPr lang="it-IT" sz="1800" b="1" dirty="0">
                <a:solidFill>
                  <a:srgbClr val="000000"/>
                </a:solidFill>
                <a:latin typeface="Times New Roman" panose="02020603050405020304" pitchFamily="18" charset="0"/>
                <a:ea typeface="+mn-ea"/>
                <a:cs typeface="Times New Roman" panose="02020603050405020304" pitchFamily="18" charset="0"/>
              </a:rPr>
            </a:br>
            <a:endParaRPr lang="it-IT" sz="18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553916" y="2250831"/>
            <a:ext cx="11139854" cy="4420902"/>
          </a:xfrm>
        </p:spPr>
        <p:txBody>
          <a:bodyPr>
            <a:noAutofit/>
          </a:bodyPr>
          <a:lstStyle/>
          <a:p>
            <a:pPr marL="0" indent="0">
              <a:buNone/>
            </a:pPr>
            <a:r>
              <a:rPr lang="it-IT" sz="1600" dirty="0" smtClean="0">
                <a:latin typeface="Times New Roman" panose="02020603050405020304" pitchFamily="18" charset="0"/>
                <a:cs typeface="Times New Roman" panose="02020603050405020304" pitchFamily="18" charset="0"/>
              </a:rPr>
              <a:t>L’appalto </a:t>
            </a:r>
            <a:r>
              <a:rPr lang="it-IT" sz="1600" dirty="0">
                <a:latin typeface="Times New Roman" panose="02020603050405020304" pitchFamily="18" charset="0"/>
                <a:cs typeface="Times New Roman" panose="02020603050405020304" pitchFamily="18" charset="0"/>
              </a:rPr>
              <a:t>ha per oggetto l’affidamento del S</a:t>
            </a:r>
            <a:r>
              <a:rPr lang="it-IT" sz="1600" dirty="0" smtClean="0">
                <a:latin typeface="Times New Roman" panose="02020603050405020304" pitchFamily="18" charset="0"/>
                <a:cs typeface="Times New Roman" panose="02020603050405020304" pitchFamily="18" charset="0"/>
              </a:rPr>
              <a:t>ervizio </a:t>
            </a:r>
            <a:r>
              <a:rPr lang="it-IT" sz="1600" dirty="0">
                <a:latin typeface="Times New Roman" panose="02020603050405020304" pitchFamily="18" charset="0"/>
                <a:cs typeface="Times New Roman" panose="02020603050405020304" pitchFamily="18" charset="0"/>
              </a:rPr>
              <a:t>di </a:t>
            </a:r>
            <a:r>
              <a:rPr lang="it-IT" sz="1600" dirty="0" smtClean="0">
                <a:latin typeface="Times New Roman" panose="02020603050405020304" pitchFamily="18" charset="0"/>
                <a:cs typeface="Times New Roman" panose="02020603050405020304" pitchFamily="18" charset="0"/>
              </a:rPr>
              <a:t>Tesoreria </a:t>
            </a:r>
            <a:r>
              <a:rPr lang="it-IT" sz="1600" dirty="0">
                <a:latin typeface="Times New Roman" panose="02020603050405020304" pitchFamily="18" charset="0"/>
                <a:cs typeface="Times New Roman" panose="02020603050405020304" pitchFamily="18" charset="0"/>
              </a:rPr>
              <a:t>per l’Ente Regione Marche (Giunta e Consiglio), gli Enti Strumentali Regionali (ARS, ASSAM ed ERDIS) e gli Enti del Servizio Sanitario Regionale (</a:t>
            </a:r>
            <a:r>
              <a:rPr lang="it-IT" sz="1600" dirty="0" smtClean="0">
                <a:latin typeface="Times New Roman" panose="02020603050405020304" pitchFamily="18" charset="0"/>
                <a:cs typeface="Times New Roman" panose="02020603050405020304" pitchFamily="18" charset="0"/>
              </a:rPr>
              <a:t>SSR); l’appalto è suddiviso nei seguenti 5 Lotti:</a:t>
            </a:r>
            <a:endParaRPr lang="en-US" sz="1600" dirty="0">
              <a:latin typeface="Times New Roman" panose="02020603050405020304" pitchFamily="18" charset="0"/>
              <a:cs typeface="Times New Roman" panose="02020603050405020304" pitchFamily="18" charset="0"/>
            </a:endParaRPr>
          </a:p>
          <a:p>
            <a:pPr lvl="0"/>
            <a:r>
              <a:rPr lang="en-US" sz="1600" b="1" u="sng" dirty="0" smtClean="0">
                <a:latin typeface="Times New Roman" panose="02020603050405020304" pitchFamily="18" charset="0"/>
                <a:cs typeface="Times New Roman" panose="02020603050405020304" pitchFamily="18" charset="0"/>
              </a:rPr>
              <a:t>Lotto </a:t>
            </a:r>
            <a:r>
              <a:rPr lang="en-US" sz="1600" b="1" u="sng" dirty="0">
                <a:latin typeface="Times New Roman" panose="02020603050405020304" pitchFamily="18" charset="0"/>
                <a:cs typeface="Times New Roman" panose="02020603050405020304" pitchFamily="18" charset="0"/>
              </a:rPr>
              <a:t>1:</a:t>
            </a:r>
            <a:r>
              <a:rPr lang="en-US" sz="1600" dirty="0">
                <a:latin typeface="Times New Roman" panose="02020603050405020304" pitchFamily="18" charset="0"/>
                <a:cs typeface="Times New Roman" panose="02020603050405020304" pitchFamily="18" charset="0"/>
              </a:rPr>
              <a:t> CIG </a:t>
            </a:r>
            <a:r>
              <a:rPr lang="it-IT" sz="1600" dirty="0">
                <a:latin typeface="Times New Roman" panose="02020603050405020304" pitchFamily="18" charset="0"/>
                <a:cs typeface="Times New Roman" panose="02020603050405020304" pitchFamily="18" charset="0"/>
              </a:rPr>
              <a:t>9038037812 - Servizio di Tesoreria e Cassa nonché dei servizi connessi per Ente Regione Marche (Giunta e Consiglio) ed Enti Strumentali Regionali (ARS, ASSAM, ERDIS);</a:t>
            </a:r>
          </a:p>
          <a:p>
            <a:pPr lvl="0"/>
            <a:r>
              <a:rPr lang="en-US" sz="1600" b="1" u="sng" dirty="0">
                <a:latin typeface="Times New Roman" panose="02020603050405020304" pitchFamily="18" charset="0"/>
                <a:cs typeface="Times New Roman" panose="02020603050405020304" pitchFamily="18" charset="0"/>
              </a:rPr>
              <a:t>Lotto 2:</a:t>
            </a:r>
            <a:r>
              <a:rPr lang="en-US" sz="1600" dirty="0">
                <a:latin typeface="Times New Roman" panose="02020603050405020304" pitchFamily="18" charset="0"/>
                <a:cs typeface="Times New Roman" panose="02020603050405020304" pitchFamily="18" charset="0"/>
              </a:rPr>
              <a:t> CIG </a:t>
            </a:r>
            <a:r>
              <a:rPr lang="it-IT" sz="1600" dirty="0">
                <a:latin typeface="Times New Roman" panose="02020603050405020304" pitchFamily="18" charset="0"/>
                <a:cs typeface="Times New Roman" panose="02020603050405020304" pitchFamily="18" charset="0"/>
              </a:rPr>
              <a:t>90380388E5 - Servizio di Tesoreria e Cassa nonché dei servizi connessi per l'ASUR Marche (Azienda Sanitaria Unica Regionale delle Marche);</a:t>
            </a:r>
          </a:p>
          <a:p>
            <a:pPr lvl="0"/>
            <a:r>
              <a:rPr lang="en-US" sz="1600" b="1" u="sng" dirty="0">
                <a:latin typeface="Times New Roman" panose="02020603050405020304" pitchFamily="18" charset="0"/>
                <a:cs typeface="Times New Roman" panose="02020603050405020304" pitchFamily="18" charset="0"/>
              </a:rPr>
              <a:t>Lotto 3:</a:t>
            </a:r>
            <a:r>
              <a:rPr lang="en-US" sz="1600" dirty="0">
                <a:latin typeface="Times New Roman" panose="02020603050405020304" pitchFamily="18" charset="0"/>
                <a:cs typeface="Times New Roman" panose="02020603050405020304" pitchFamily="18" charset="0"/>
              </a:rPr>
              <a:t> CIG </a:t>
            </a:r>
            <a:r>
              <a:rPr lang="it-IT" sz="1600" dirty="0">
                <a:latin typeface="Times New Roman" panose="02020603050405020304" pitchFamily="18" charset="0"/>
                <a:cs typeface="Times New Roman" panose="02020603050405020304" pitchFamily="18" charset="0"/>
              </a:rPr>
              <a:t>9038040A8B - Servizio di Tesoreria e Cassa nonché dei servizi connessi per l'Azienda Ospedaliera Ospedali Riuniti Marche Nord;</a:t>
            </a:r>
          </a:p>
          <a:p>
            <a:pPr lvl="0"/>
            <a:r>
              <a:rPr lang="en-US" sz="1600" b="1" u="sng" dirty="0">
                <a:latin typeface="Times New Roman" panose="02020603050405020304" pitchFamily="18" charset="0"/>
                <a:cs typeface="Times New Roman" panose="02020603050405020304" pitchFamily="18" charset="0"/>
              </a:rPr>
              <a:t>Lotto 4: </a:t>
            </a:r>
            <a:r>
              <a:rPr lang="en-US" sz="1600" dirty="0">
                <a:latin typeface="Times New Roman" panose="02020603050405020304" pitchFamily="18" charset="0"/>
                <a:cs typeface="Times New Roman" panose="02020603050405020304" pitchFamily="18" charset="0"/>
              </a:rPr>
              <a:t>CIG </a:t>
            </a:r>
            <a:r>
              <a:rPr lang="it-IT" sz="1600" dirty="0">
                <a:latin typeface="Times New Roman" panose="02020603050405020304" pitchFamily="18" charset="0"/>
                <a:cs typeface="Times New Roman" panose="02020603050405020304" pitchFamily="18" charset="0"/>
              </a:rPr>
              <a:t>9038041B5E - Servizio di Tesoreria e Cassa per l'Azienda Ospedaliero-Universitaria Ospedali Riuniti di Ancona;</a:t>
            </a:r>
          </a:p>
          <a:p>
            <a:pPr lvl="0"/>
            <a:r>
              <a:rPr lang="en-US" sz="1600" b="1" u="sng" dirty="0">
                <a:latin typeface="Times New Roman" panose="02020603050405020304" pitchFamily="18" charset="0"/>
                <a:cs typeface="Times New Roman" panose="02020603050405020304" pitchFamily="18" charset="0"/>
              </a:rPr>
              <a:t>Lotto 5:</a:t>
            </a:r>
            <a:r>
              <a:rPr lang="en-US" sz="1600" dirty="0">
                <a:latin typeface="Times New Roman" panose="02020603050405020304" pitchFamily="18" charset="0"/>
                <a:cs typeface="Times New Roman" panose="02020603050405020304" pitchFamily="18" charset="0"/>
              </a:rPr>
              <a:t> CIG </a:t>
            </a:r>
            <a:r>
              <a:rPr lang="it-IT" sz="1600" dirty="0">
                <a:latin typeface="Times New Roman" panose="02020603050405020304" pitchFamily="18" charset="0"/>
                <a:cs typeface="Times New Roman" panose="02020603050405020304" pitchFamily="18" charset="0"/>
              </a:rPr>
              <a:t>9038042C31 - Servizio di Tesoreria e Cassa nonché dei servizi connessi per l' INRCA (Istituto Nazionale Riposo e Cura per Anziani).</a:t>
            </a:r>
          </a:p>
          <a:p>
            <a:pPr lvl="0">
              <a:spcAft>
                <a:spcPts val="1142"/>
              </a:spcAft>
            </a:pPr>
            <a:r>
              <a:rPr lang="it-IT" sz="1600" b="1" dirty="0" smtClean="0">
                <a:latin typeface="Times New Roman" panose="02020603050405020304" pitchFamily="18" charset="0"/>
                <a:cs typeface="Times New Roman" panose="02020603050405020304" pitchFamily="18" charset="0"/>
              </a:rPr>
              <a:t>Il </a:t>
            </a:r>
            <a:r>
              <a:rPr lang="it-IT" sz="1600" b="1" dirty="0">
                <a:latin typeface="Times New Roman" panose="02020603050405020304" pitchFamily="18" charset="0"/>
                <a:cs typeface="Times New Roman" panose="02020603050405020304" pitchFamily="18" charset="0"/>
              </a:rPr>
              <a:t>Dettaglio dei servizi è riportato nelle «OFFERTE ECONOMICHE» e nei «CAPITOLATI TECNICI» (si veda anche il documento «CHIARIMENTI</a:t>
            </a:r>
            <a:r>
              <a:rPr lang="it-IT" sz="1600" b="1" dirty="0" smtClean="0">
                <a:latin typeface="Times New Roman" panose="02020603050405020304" pitchFamily="18" charset="0"/>
                <a:cs typeface="Times New Roman" panose="02020603050405020304" pitchFamily="18" charset="0"/>
              </a:rPr>
              <a:t>»)</a:t>
            </a:r>
            <a:endParaRPr lang="it-IT"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857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000" b="1" dirty="0">
                <a:latin typeface="Times New Roman" panose="02020603050405020304" pitchFamily="18" charset="0"/>
                <a:cs typeface="Times New Roman" panose="02020603050405020304" pitchFamily="18" charset="0"/>
              </a:rPr>
              <a:t>CONTATTI CON IL FORNITORE</a:t>
            </a:r>
            <a:br>
              <a:rPr lang="it-IT" sz="2000" b="1" dirty="0">
                <a:latin typeface="Times New Roman" panose="02020603050405020304" pitchFamily="18" charset="0"/>
                <a:cs typeface="Times New Roman" panose="02020603050405020304" pitchFamily="18" charset="0"/>
              </a:rPr>
            </a:br>
            <a:endParaRPr lang="it-IT" sz="2000" dirty="0"/>
          </a:p>
        </p:txBody>
      </p:sp>
      <p:sp>
        <p:nvSpPr>
          <p:cNvPr id="3" name="Segnaposto contenuto 2"/>
          <p:cNvSpPr>
            <a:spLocks noGrp="1"/>
          </p:cNvSpPr>
          <p:nvPr>
            <p:ph idx="1"/>
          </p:nvPr>
        </p:nvSpPr>
        <p:spPr>
          <a:xfrm>
            <a:off x="524933" y="2207091"/>
            <a:ext cx="10758763" cy="3694176"/>
          </a:xfrm>
        </p:spPr>
        <p:txBody>
          <a:bodyPr>
            <a:normAutofit/>
          </a:bodyPr>
          <a:lstStyle/>
          <a:p>
            <a:pPr marL="0" indent="0" algn="just">
              <a:buNone/>
            </a:pPr>
            <a:r>
              <a:rPr lang="it-IT" sz="1600" dirty="0">
                <a:latin typeface="Times New Roman" panose="02020603050405020304" pitchFamily="18" charset="0"/>
                <a:cs typeface="Times New Roman" panose="02020603050405020304" pitchFamily="18" charset="0"/>
              </a:rPr>
              <a:t>I contatti dei Fornitori sono presenti nell’Allegato «CONTATTI FORNITORI».</a:t>
            </a: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4604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4108" y="211014"/>
            <a:ext cx="11720146" cy="6451043"/>
          </a:xfrm>
          <a:ln>
            <a:solidFill>
              <a:schemeClr val="accent3">
                <a:lumMod val="60000"/>
                <a:lumOff val="40000"/>
              </a:schemeClr>
            </a:solidFill>
          </a:ln>
        </p:spPr>
        <p:txBody>
          <a:bodyPr>
            <a:noAutofit/>
          </a:bodyPr>
          <a:lstStyle/>
          <a:p>
            <a:r>
              <a:rPr lang="it-IT" sz="2000" b="1" dirty="0" smtClean="0">
                <a:solidFill>
                  <a:schemeClr val="dk1"/>
                </a:solidFill>
                <a:latin typeface="Times New Roman" panose="02020603050405020304" pitchFamily="18" charset="0"/>
                <a:ea typeface="+mn-ea"/>
                <a:cs typeface="Times New Roman" panose="02020603050405020304" pitchFamily="18" charset="0"/>
              </a:rPr>
              <a:t>PROCEDURA </a:t>
            </a:r>
            <a:r>
              <a:rPr lang="it-IT" sz="2000" b="1" dirty="0">
                <a:solidFill>
                  <a:schemeClr val="dk1"/>
                </a:solidFill>
                <a:latin typeface="Times New Roman" panose="02020603050405020304" pitchFamily="18" charset="0"/>
                <a:ea typeface="+mn-ea"/>
                <a:cs typeface="Times New Roman" panose="02020603050405020304" pitchFamily="18" charset="0"/>
              </a:rPr>
              <a:t>DI ADESIONE ALLA CONVENZIONE</a:t>
            </a: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L’Amministrazione Contraente </a:t>
            </a:r>
            <a:r>
              <a:rPr lang="it-IT" sz="1600" dirty="0">
                <a:latin typeface="Times New Roman" panose="02020603050405020304" pitchFamily="18" charset="0"/>
                <a:cs typeface="Times New Roman" panose="02020603050405020304" pitchFamily="18" charset="0"/>
              </a:rPr>
              <a:t>che intenda aderire alla Convenzione </a:t>
            </a:r>
            <a:r>
              <a:rPr lang="it-IT" sz="1600" dirty="0">
                <a:solidFill>
                  <a:srgbClr val="1C1C1C"/>
                </a:solidFill>
                <a:latin typeface="Times New Roman" panose="02020603050405020304" pitchFamily="18" charset="0"/>
                <a:ea typeface="+mn-ea"/>
                <a:cs typeface="Times New Roman" panose="02020603050405020304" pitchFamily="18" charset="0"/>
              </a:rPr>
              <a:t>dovrà:</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 </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1) Collegarsi al «Profilo del Committente – Soggetto Aggregatore SUAM», al seguente link: </a:t>
            </a:r>
            <a:r>
              <a:rPr lang="it-IT" sz="1600" dirty="0">
                <a:latin typeface="Times New Roman" panose="02020603050405020304" pitchFamily="18" charset="0"/>
                <a:cs typeface="Times New Roman" panose="02020603050405020304" pitchFamily="18" charset="0"/>
                <a:hlinkClick r:id="rId2"/>
              </a:rPr>
              <a:t>https://</a:t>
            </a:r>
            <a:r>
              <a:rPr lang="it-IT" sz="1600" dirty="0" smtClean="0">
                <a:latin typeface="Times New Roman" panose="02020603050405020304" pitchFamily="18" charset="0"/>
                <a:cs typeface="Times New Roman" panose="02020603050405020304" pitchFamily="18" charset="0"/>
                <a:hlinkClick r:id="rId2"/>
              </a:rPr>
              <a:t>www.regione.marche.it/Entra-in-Regione/Soggetto-Aggregatore-SUAM</a:t>
            </a:r>
            <a:r>
              <a:rPr lang="it-IT" sz="1600" dirty="0" smtClean="0">
                <a:latin typeface="Times New Roman" panose="02020603050405020304" pitchFamily="18" charset="0"/>
                <a:cs typeface="Times New Roman" panose="02020603050405020304" pitchFamily="18" charset="0"/>
              </a:rPr>
              <a:t> .</a:t>
            </a: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2) Selezionare la Sezione «</a:t>
            </a:r>
            <a:r>
              <a:rPr lang="it-IT" sz="1600" b="1" dirty="0">
                <a:latin typeface="Times New Roman" panose="02020603050405020304" pitchFamily="18" charset="0"/>
                <a:cs typeface="Times New Roman" panose="02020603050405020304" pitchFamily="18" charset="0"/>
              </a:rPr>
              <a:t>Generali</a:t>
            </a:r>
            <a:r>
              <a:rPr lang="it-IT" sz="1600" dirty="0">
                <a:latin typeface="Times New Roman" panose="02020603050405020304" pitchFamily="18" charset="0"/>
                <a:cs typeface="Times New Roman" panose="02020603050405020304" pitchFamily="18" charset="0"/>
              </a:rPr>
              <a:t>» all’interno della quale troverà un’ulteriore Sezione denominata «</a:t>
            </a:r>
            <a:r>
              <a:rPr lang="it-IT" sz="1600" b="1" dirty="0">
                <a:latin typeface="Times New Roman" panose="02020603050405020304" pitchFamily="18" charset="0"/>
                <a:cs typeface="Times New Roman" panose="02020603050405020304" pitchFamily="18" charset="0"/>
              </a:rPr>
              <a:t>Convenzioni attive</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3) All’interno di quest’ultima, in cui sarà presente la Convenzione di cui trattasi </a:t>
            </a:r>
            <a:r>
              <a:rPr lang="it-IT" sz="1600" dirty="0" smtClean="0">
                <a:latin typeface="Times New Roman" panose="02020603050405020304" pitchFamily="18" charset="0"/>
                <a:cs typeface="Times New Roman" panose="02020603050405020304" pitchFamily="18" charset="0"/>
              </a:rPr>
              <a:t>(TESORERIA), </a:t>
            </a:r>
            <a:r>
              <a:rPr lang="it-IT" sz="1600" dirty="0">
                <a:latin typeface="Times New Roman" panose="02020603050405020304" pitchFamily="18" charset="0"/>
                <a:cs typeface="Times New Roman" panose="02020603050405020304" pitchFamily="18" charset="0"/>
              </a:rPr>
              <a:t>è presente il «</a:t>
            </a:r>
            <a:r>
              <a:rPr lang="it-IT" sz="1600" b="1" dirty="0">
                <a:latin typeface="Times New Roman" panose="02020603050405020304" pitchFamily="18" charset="0"/>
                <a:cs typeface="Times New Roman" panose="02020603050405020304" pitchFamily="18" charset="0"/>
              </a:rPr>
              <a:t>Manuale Operativo per l’adesione sulla piattaforma GT- SUAM» </a:t>
            </a:r>
            <a:r>
              <a:rPr lang="it-IT" sz="1600" dirty="0">
                <a:latin typeface="Times New Roman" panose="02020603050405020304" pitchFamily="18" charset="0"/>
                <a:cs typeface="Times New Roman" panose="02020603050405020304" pitchFamily="18" charset="0"/>
              </a:rPr>
              <a:t>ed una serie di allegati:</a:t>
            </a:r>
            <a:br>
              <a:rPr lang="it-IT" sz="1600" dirty="0">
                <a:latin typeface="Times New Roman" panose="02020603050405020304" pitchFamily="18" charset="0"/>
                <a:cs typeface="Times New Roman" panose="02020603050405020304" pitchFamily="18" charset="0"/>
              </a:rPr>
            </a:br>
            <a:r>
              <a:rPr lang="it-IT" sz="1200" dirty="0">
                <a:latin typeface="Times New Roman" panose="02020603050405020304" pitchFamily="18" charset="0"/>
                <a:cs typeface="Times New Roman" panose="02020603050405020304" pitchFamily="18" charset="0"/>
              </a:rPr>
              <a:t>- DISCIPLINARE DI GARA</a:t>
            </a:r>
            <a:br>
              <a:rPr lang="it-IT" sz="1200" dirty="0">
                <a:latin typeface="Times New Roman" panose="02020603050405020304" pitchFamily="18" charset="0"/>
                <a:cs typeface="Times New Roman" panose="02020603050405020304" pitchFamily="18" charset="0"/>
              </a:rPr>
            </a:br>
            <a:r>
              <a:rPr lang="it-IT" sz="1200" dirty="0">
                <a:latin typeface="Times New Roman" panose="02020603050405020304" pitchFamily="18" charset="0"/>
                <a:cs typeface="Times New Roman" panose="02020603050405020304" pitchFamily="18" charset="0"/>
              </a:rPr>
              <a:t>- CAPITOLATO TECNICO LOTTO 1</a:t>
            </a:r>
            <a:br>
              <a:rPr lang="it-IT" sz="1200" dirty="0">
                <a:latin typeface="Times New Roman" panose="02020603050405020304" pitchFamily="18" charset="0"/>
                <a:cs typeface="Times New Roman" panose="02020603050405020304" pitchFamily="18" charset="0"/>
              </a:rPr>
            </a:br>
            <a:r>
              <a:rPr lang="it-IT" sz="1200" dirty="0">
                <a:latin typeface="Times New Roman" panose="02020603050405020304" pitchFamily="18" charset="0"/>
                <a:cs typeface="Times New Roman" panose="02020603050405020304" pitchFamily="18" charset="0"/>
              </a:rPr>
              <a:t>- CAPITOLATO TECNICO LOTTI 2-3-4-5 </a:t>
            </a:r>
            <a:br>
              <a:rPr lang="it-IT" sz="1200" dirty="0">
                <a:latin typeface="Times New Roman" panose="02020603050405020304" pitchFamily="18" charset="0"/>
                <a:cs typeface="Times New Roman" panose="02020603050405020304" pitchFamily="18" charset="0"/>
              </a:rPr>
            </a:br>
            <a:r>
              <a:rPr lang="it-IT" sz="1200" dirty="0">
                <a:latin typeface="Times New Roman" panose="02020603050405020304" pitchFamily="18" charset="0"/>
                <a:cs typeface="Times New Roman" panose="02020603050405020304" pitchFamily="18" charset="0"/>
              </a:rPr>
              <a:t>- CHIARIMENTI</a:t>
            </a:r>
            <a:br>
              <a:rPr lang="it-IT" sz="1200" dirty="0">
                <a:latin typeface="Times New Roman" panose="02020603050405020304" pitchFamily="18" charset="0"/>
                <a:cs typeface="Times New Roman" panose="02020603050405020304" pitchFamily="18" charset="0"/>
              </a:rPr>
            </a:br>
            <a:r>
              <a:rPr lang="it-IT" sz="1200" dirty="0">
                <a:latin typeface="Times New Roman" panose="02020603050405020304" pitchFamily="18" charset="0"/>
                <a:cs typeface="Times New Roman" panose="02020603050405020304" pitchFamily="18" charset="0"/>
              </a:rPr>
              <a:t>- CONVENZIONE</a:t>
            </a:r>
            <a:br>
              <a:rPr lang="it-IT" sz="1200" dirty="0">
                <a:latin typeface="Times New Roman" panose="02020603050405020304" pitchFamily="18" charset="0"/>
                <a:cs typeface="Times New Roman" panose="02020603050405020304" pitchFamily="18" charset="0"/>
              </a:rPr>
            </a:br>
            <a:r>
              <a:rPr lang="it-IT" sz="1200" dirty="0">
                <a:latin typeface="Times New Roman" panose="02020603050405020304" pitchFamily="18" charset="0"/>
                <a:cs typeface="Times New Roman" panose="02020603050405020304" pitchFamily="18" charset="0"/>
              </a:rPr>
              <a:t>- OFFERTE ECONOMICHE LOTTI 1-2-3-4-5</a:t>
            </a:r>
            <a:br>
              <a:rPr lang="it-IT" sz="1200" dirty="0">
                <a:latin typeface="Times New Roman" panose="02020603050405020304" pitchFamily="18" charset="0"/>
                <a:cs typeface="Times New Roman" panose="02020603050405020304" pitchFamily="18" charset="0"/>
              </a:rPr>
            </a:br>
            <a:r>
              <a:rPr lang="it-IT" sz="1200" dirty="0">
                <a:latin typeface="Times New Roman" panose="02020603050405020304" pitchFamily="18" charset="0"/>
                <a:cs typeface="Times New Roman" panose="02020603050405020304" pitchFamily="18" charset="0"/>
              </a:rPr>
              <a:t>- CONTATTI FORNITORE</a:t>
            </a:r>
            <a:br>
              <a:rPr lang="it-IT" sz="1200" dirty="0">
                <a:latin typeface="Times New Roman" panose="02020603050405020304" pitchFamily="18" charset="0"/>
                <a:cs typeface="Times New Roman" panose="02020603050405020304" pitchFamily="18" charset="0"/>
              </a:rPr>
            </a:br>
            <a:r>
              <a:rPr lang="it-IT" sz="1200" dirty="0">
                <a:latin typeface="Times New Roman" panose="02020603050405020304" pitchFamily="18" charset="0"/>
                <a:cs typeface="Times New Roman" panose="02020603050405020304" pitchFamily="18" charset="0"/>
              </a:rPr>
              <a:t>- Modello CONFERMA DI ADESIONE</a:t>
            </a:r>
            <a:br>
              <a:rPr lang="it-IT" sz="1200" dirty="0">
                <a:latin typeface="Times New Roman" panose="02020603050405020304" pitchFamily="18" charset="0"/>
                <a:cs typeface="Times New Roman" panose="02020603050405020304" pitchFamily="18" charset="0"/>
              </a:rPr>
            </a:br>
            <a:r>
              <a:rPr lang="it-IT" sz="1200" dirty="0">
                <a:latin typeface="Times New Roman" panose="02020603050405020304" pitchFamily="18" charset="0"/>
                <a:cs typeface="Times New Roman" panose="02020603050405020304" pitchFamily="18" charset="0"/>
              </a:rPr>
              <a:t>- Modello ORDINATIVO DI FORNITURA</a:t>
            </a:r>
            <a:br>
              <a:rPr lang="it-IT" sz="1200" dirty="0">
                <a:latin typeface="Times New Roman" panose="02020603050405020304" pitchFamily="18" charset="0"/>
                <a:cs typeface="Times New Roman" panose="02020603050405020304" pitchFamily="18" charset="0"/>
              </a:rPr>
            </a:br>
            <a:r>
              <a:rPr lang="it-IT" sz="1200" dirty="0">
                <a:latin typeface="Times New Roman" panose="02020603050405020304" pitchFamily="18" charset="0"/>
                <a:cs typeface="Times New Roman" panose="02020603050405020304" pitchFamily="18" charset="0"/>
              </a:rPr>
              <a:t>- Modello Lettera CONTESTAZIONE PENALI</a:t>
            </a:r>
            <a:br>
              <a:rPr lang="it-IT" sz="1200" dirty="0">
                <a:latin typeface="Times New Roman" panose="02020603050405020304" pitchFamily="18" charset="0"/>
                <a:cs typeface="Times New Roman" panose="02020603050405020304" pitchFamily="18" charset="0"/>
              </a:rPr>
            </a:br>
            <a:r>
              <a:rPr lang="it-IT" sz="1200" dirty="0">
                <a:latin typeface="Times New Roman" panose="02020603050405020304" pitchFamily="18" charset="0"/>
                <a:cs typeface="Times New Roman" panose="02020603050405020304" pitchFamily="18" charset="0"/>
              </a:rPr>
              <a:t>- Modello Lettera APPLICAZIONE PENALI</a:t>
            </a:r>
            <a:br>
              <a:rPr lang="it-IT" sz="1200" dirty="0">
                <a:latin typeface="Times New Roman" panose="02020603050405020304" pitchFamily="18" charset="0"/>
                <a:cs typeface="Times New Roman" panose="02020603050405020304" pitchFamily="18" charset="0"/>
              </a:rPr>
            </a:br>
            <a:r>
              <a:rPr lang="it-IT" sz="1200" dirty="0">
                <a:latin typeface="Times New Roman" panose="02020603050405020304" pitchFamily="18" charset="0"/>
                <a:cs typeface="Times New Roman" panose="02020603050405020304" pitchFamily="18" charset="0"/>
              </a:rPr>
              <a:t>- PROSPETTO RIEPILOGATIVO PENALI</a:t>
            </a:r>
            <a:br>
              <a:rPr lang="it-IT" sz="1200" dirty="0">
                <a:latin typeface="Times New Roman" panose="02020603050405020304" pitchFamily="18" charset="0"/>
                <a:cs typeface="Times New Roman" panose="02020603050405020304" pitchFamily="18" charset="0"/>
              </a:rPr>
            </a:br>
            <a:r>
              <a:rPr lang="it-IT" sz="1200" dirty="0">
                <a:latin typeface="Times New Roman" panose="02020603050405020304" pitchFamily="18" charset="0"/>
                <a:cs typeface="Times New Roman" panose="02020603050405020304" pitchFamily="18" charset="0"/>
              </a:rPr>
              <a:t>- Modello Lettera APPLICAZIONE PENALI</a:t>
            </a:r>
            <a:br>
              <a:rPr lang="it-IT" sz="1200" dirty="0">
                <a:latin typeface="Times New Roman" panose="02020603050405020304" pitchFamily="18" charset="0"/>
                <a:cs typeface="Times New Roman" panose="02020603050405020304" pitchFamily="18" charset="0"/>
              </a:rPr>
            </a:br>
            <a:r>
              <a:rPr lang="it-IT" sz="1200" dirty="0">
                <a:latin typeface="Times New Roman" panose="02020603050405020304" pitchFamily="18" charset="0"/>
                <a:cs typeface="Times New Roman" panose="02020603050405020304" pitchFamily="18" charset="0"/>
              </a:rPr>
              <a:t>- Modello Lettera CONTESTAZIONE PENALI</a:t>
            </a:r>
            <a:br>
              <a:rPr lang="it-IT" sz="12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a:r>
            <a:br>
              <a:rPr lang="it-IT" sz="14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4) Dopo aver preso visione attentamente del </a:t>
            </a:r>
            <a:r>
              <a:rPr lang="it-IT" sz="1600" dirty="0">
                <a:solidFill>
                  <a:srgbClr val="000000"/>
                </a:solidFill>
                <a:latin typeface="Times New Roman" panose="02020603050405020304" pitchFamily="18" charset="0"/>
                <a:cs typeface="Times New Roman" panose="02020603050405020304" pitchFamily="18" charset="0"/>
              </a:rPr>
              <a:t>Manuale Operativo per l’adesione sulla piattaforma GT- SUAM</a:t>
            </a:r>
            <a:r>
              <a:rPr lang="it-IT" sz="1600" b="1" dirty="0">
                <a:solidFill>
                  <a:srgbClr val="000000"/>
                </a:solidFill>
                <a:latin typeface="Times New Roman" panose="02020603050405020304" pitchFamily="18" charset="0"/>
                <a:cs typeface="Times New Roman" panose="02020603050405020304" pitchFamily="18" charset="0"/>
              </a:rPr>
              <a:t>, </a:t>
            </a:r>
            <a:r>
              <a:rPr lang="it-IT" sz="1600" dirty="0">
                <a:latin typeface="Times New Roman" panose="02020603050405020304" pitchFamily="18" charset="0"/>
                <a:cs typeface="Times New Roman" panose="02020603050405020304" pitchFamily="18" charset="0"/>
              </a:rPr>
              <a:t>della documentazione allegata ed aver ottenuto il nulla osta da parte della </a:t>
            </a:r>
            <a:r>
              <a:rPr lang="it-IT" sz="1600" dirty="0" smtClean="0">
                <a:latin typeface="Times New Roman" panose="02020603050405020304" pitchFamily="18" charset="0"/>
                <a:cs typeface="Times New Roman" panose="02020603050405020304" pitchFamily="18" charset="0"/>
              </a:rPr>
              <a:t>SUAM – Soggetto Aggregatore </a:t>
            </a:r>
            <a:r>
              <a:rPr lang="it-IT" sz="1600" dirty="0">
                <a:latin typeface="Times New Roman" panose="02020603050405020304" pitchFamily="18" charset="0"/>
                <a:cs typeface="Times New Roman" panose="02020603050405020304" pitchFamily="18" charset="0"/>
              </a:rPr>
              <a:t>per aderire alla Convenzione, l’Amministrazione dovrà registrarsi attraverso la piattaforma GT-SUAM, la quale, al termine delle operazioni genererà un </a:t>
            </a:r>
            <a:r>
              <a:rPr lang="it-IT" sz="1600" b="1" dirty="0" smtClean="0">
                <a:latin typeface="Times New Roman" panose="02020603050405020304" pitchFamily="18" charset="0"/>
                <a:cs typeface="Times New Roman" panose="02020603050405020304" pitchFamily="18" charset="0"/>
              </a:rPr>
              <a:t>Riepilogo Adesione </a:t>
            </a:r>
            <a:r>
              <a:rPr lang="it-IT" sz="1600" b="1" dirty="0">
                <a:latin typeface="Times New Roman" panose="02020603050405020304" pitchFamily="18" charset="0"/>
                <a:cs typeface="Times New Roman" panose="02020603050405020304" pitchFamily="18" charset="0"/>
              </a:rPr>
              <a:t>da allegare all’Ordinativo di fornitura</a:t>
            </a:r>
            <a:r>
              <a:rPr lang="it-IT" sz="1600" b="1" dirty="0" smtClean="0">
                <a:latin typeface="Times New Roman" panose="02020603050405020304" pitchFamily="18" charset="0"/>
                <a:cs typeface="Times New Roman" panose="02020603050405020304" pitchFamily="18" charset="0"/>
              </a:rPr>
              <a:t>. Entrambi </a:t>
            </a:r>
            <a:r>
              <a:rPr lang="it-IT" sz="1600" b="1" dirty="0">
                <a:latin typeface="Times New Roman" panose="02020603050405020304" pitchFamily="18" charset="0"/>
                <a:cs typeface="Times New Roman" panose="02020603050405020304" pitchFamily="18" charset="0"/>
              </a:rPr>
              <a:t>i documenti devono essere obbligatoriamente caricati sulla Piattaforma GT-SUAM ed inviati anche alla SUAM.</a:t>
            </a:r>
          </a:p>
        </p:txBody>
      </p:sp>
      <p:sp>
        <p:nvSpPr>
          <p:cNvPr id="3" name="Rettangolo 2"/>
          <p:cNvSpPr/>
          <p:nvPr/>
        </p:nvSpPr>
        <p:spPr>
          <a:xfrm>
            <a:off x="87923" y="149468"/>
            <a:ext cx="11966331" cy="6124754"/>
          </a:xfrm>
          <a:prstGeom prst="rect">
            <a:avLst/>
          </a:prstGeom>
        </p:spPr>
        <p:txBody>
          <a:bodyPr wrap="square">
            <a:spAutoFit/>
          </a:bodyPr>
          <a:lstStyle/>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p>
        </p:txBody>
      </p:sp>
    </p:spTree>
    <p:extLst>
      <p:ext uri="{BB962C8B-B14F-4D97-AF65-F5344CB8AC3E}">
        <p14:creationId xmlns:p14="http://schemas.microsoft.com/office/powerpoint/2010/main" val="1604626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166978" y="318348"/>
            <a:ext cx="11737975" cy="6390281"/>
          </a:xfrm>
        </p:spPr>
        <p:style>
          <a:lnRef idx="2">
            <a:schemeClr val="accent6"/>
          </a:lnRef>
          <a:fillRef idx="1">
            <a:schemeClr val="lt1"/>
          </a:fillRef>
          <a:effectRef idx="0">
            <a:schemeClr val="accent6"/>
          </a:effectRef>
          <a:fontRef idx="minor">
            <a:schemeClr val="dk1"/>
          </a:fontRef>
        </p:style>
        <p:txBody>
          <a:bodyPr anchor="t">
            <a:normAutofit/>
          </a:bodyPr>
          <a:lstStyle/>
          <a:p>
            <a:pPr>
              <a:lnSpc>
                <a:spcPct val="100000"/>
              </a:lnSpc>
              <a:spcBef>
                <a:spcPts val="0"/>
              </a:spcBef>
              <a:spcAft>
                <a:spcPts val="1142"/>
              </a:spcAft>
            </a:pPr>
            <a:r>
              <a:rPr lang="it-IT" sz="2400" b="1" dirty="0">
                <a:latin typeface="Times New Roman" panose="02020603050405020304" pitchFamily="18" charset="0"/>
                <a:cs typeface="Times New Roman" panose="02020603050405020304" pitchFamily="18" charset="0"/>
              </a:rPr>
              <a:t>PROCEDURA DI ADESIONE ALLA CONVENZIONE</a:t>
            </a:r>
            <a:r>
              <a:rPr lang="it-IT" sz="1600" b="1" dirty="0">
                <a:latin typeface="Times New Roman" panose="02020603050405020304" pitchFamily="18" charset="0"/>
                <a:cs typeface="Times New Roman" panose="02020603050405020304" pitchFamily="18" charset="0"/>
              </a:rPr>
              <a:t/>
            </a:r>
            <a:br>
              <a:rPr lang="it-IT" sz="1600" b="1" dirty="0">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La procedura di adesione alla Convenzione si articola come segue:</a:t>
            </a:r>
            <a:br>
              <a:rPr lang="it-IT" sz="1600" dirty="0">
                <a:solidFill>
                  <a:srgbClr val="1C1C1C"/>
                </a:solidFill>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
            </a:r>
            <a:br>
              <a:rPr lang="it-IT" sz="1600" dirty="0">
                <a:solidFill>
                  <a:srgbClr val="1C1C1C"/>
                </a:solidFill>
                <a:latin typeface="Times New Roman" panose="02020603050405020304" pitchFamily="18" charset="0"/>
                <a:cs typeface="Times New Roman" panose="02020603050405020304" pitchFamily="18" charset="0"/>
              </a:rPr>
            </a:br>
            <a:r>
              <a:rPr lang="it-IT" sz="1600" b="1" dirty="0">
                <a:solidFill>
                  <a:schemeClr val="tx2"/>
                </a:solidFill>
                <a:latin typeface="Times New Roman" panose="02020603050405020304" pitchFamily="18" charset="0"/>
                <a:cs typeface="Times New Roman" panose="02020603050405020304" pitchFamily="18" charset="0"/>
              </a:rPr>
              <a:t>1. CONFERMA DI ADESIONE </a:t>
            </a:r>
            <a:r>
              <a:rPr lang="it-IT" sz="1600" dirty="0">
                <a:solidFill>
                  <a:schemeClr val="tx2"/>
                </a:solidFill>
                <a:latin typeface="Times New Roman" panose="02020603050405020304" pitchFamily="18" charset="0"/>
                <a:cs typeface="Times New Roman" panose="02020603050405020304" pitchFamily="18" charset="0"/>
              </a:rPr>
              <a:t>(Modello CONFERMA DI ADESIONE): documento mediante il quale l’Amministrazione contraente conferma alla </a:t>
            </a:r>
            <a:r>
              <a:rPr lang="it-IT" sz="1600" dirty="0" smtClean="0">
                <a:solidFill>
                  <a:schemeClr val="tx2"/>
                </a:solidFill>
                <a:latin typeface="Times New Roman" panose="02020603050405020304" pitchFamily="18" charset="0"/>
                <a:cs typeface="Times New Roman" panose="02020603050405020304" pitchFamily="18" charset="0"/>
              </a:rPr>
              <a:t>SUAM – Soggetto Aggregatore </a:t>
            </a:r>
            <a:r>
              <a:rPr lang="it-IT" sz="1600" dirty="0">
                <a:solidFill>
                  <a:schemeClr val="tx2"/>
                </a:solidFill>
                <a:latin typeface="Times New Roman" panose="02020603050405020304" pitchFamily="18" charset="0"/>
                <a:cs typeface="Times New Roman" panose="02020603050405020304" pitchFamily="18" charset="0"/>
              </a:rPr>
              <a:t>(</a:t>
            </a:r>
            <a:r>
              <a:rPr lang="it-IT" sz="1600" u="sng" dirty="0">
                <a:solidFill>
                  <a:schemeClr val="tx2"/>
                </a:solidFill>
                <a:latin typeface="Times New Roman" panose="02020603050405020304" pitchFamily="18" charset="0"/>
                <a:cs typeface="Times New Roman" panose="02020603050405020304" pitchFamily="18" charset="0"/>
              </a:rPr>
              <a:t>tramite PEC</a:t>
            </a:r>
            <a:r>
              <a:rPr lang="it-IT" sz="1600" dirty="0">
                <a:solidFill>
                  <a:schemeClr val="tx2"/>
                </a:solidFill>
                <a:latin typeface="Times New Roman" panose="02020603050405020304" pitchFamily="18" charset="0"/>
                <a:cs typeface="Times New Roman" panose="02020603050405020304" pitchFamily="18" charset="0"/>
              </a:rPr>
              <a:t>) la sua intenzione di aderire alla Convenzione;</a:t>
            </a:r>
            <a:br>
              <a:rPr lang="it-IT" sz="1600" dirty="0">
                <a:solidFill>
                  <a:schemeClr val="tx2"/>
                </a:solidFill>
                <a:latin typeface="Times New Roman" panose="02020603050405020304" pitchFamily="18" charset="0"/>
                <a:cs typeface="Times New Roman" panose="02020603050405020304" pitchFamily="18" charset="0"/>
              </a:rPr>
            </a:br>
            <a:r>
              <a:rPr lang="it-IT" sz="1600" dirty="0">
                <a:solidFill>
                  <a:schemeClr val="tx2"/>
                </a:solidFill>
                <a:latin typeface="Times New Roman" panose="02020603050405020304" pitchFamily="18" charset="0"/>
                <a:cs typeface="Times New Roman" panose="02020603050405020304" pitchFamily="18" charset="0"/>
              </a:rPr>
              <a:t/>
            </a:r>
            <a:br>
              <a:rPr lang="it-IT" sz="1600" dirty="0">
                <a:solidFill>
                  <a:schemeClr val="tx2"/>
                </a:solidFill>
                <a:latin typeface="Times New Roman" panose="02020603050405020304" pitchFamily="18" charset="0"/>
                <a:cs typeface="Times New Roman" panose="02020603050405020304" pitchFamily="18" charset="0"/>
              </a:rPr>
            </a:br>
            <a:r>
              <a:rPr lang="it-IT" sz="1600" b="1" dirty="0">
                <a:solidFill>
                  <a:schemeClr val="tx2"/>
                </a:solidFill>
                <a:latin typeface="Times New Roman" panose="02020603050405020304" pitchFamily="18" charset="0"/>
                <a:cs typeface="Times New Roman" panose="02020603050405020304" pitchFamily="18" charset="0"/>
              </a:rPr>
              <a:t>2. NULLA OSTA ALLA CONFERMA DI ADESIONE</a:t>
            </a:r>
            <a:r>
              <a:rPr lang="it-IT" sz="1600" dirty="0">
                <a:solidFill>
                  <a:schemeClr val="tx2"/>
                </a:solidFill>
                <a:latin typeface="Times New Roman" panose="02020603050405020304" pitchFamily="18" charset="0"/>
                <a:cs typeface="Times New Roman" panose="02020603050405020304" pitchFamily="18" charset="0"/>
              </a:rPr>
              <a:t>: con questo atto, che la SUAM invia </a:t>
            </a:r>
            <a:r>
              <a:rPr lang="it-IT" sz="1600" u="sng" dirty="0">
                <a:solidFill>
                  <a:schemeClr val="tx2"/>
                </a:solidFill>
                <a:latin typeface="Times New Roman" panose="02020603050405020304" pitchFamily="18" charset="0"/>
                <a:cs typeface="Times New Roman" panose="02020603050405020304" pitchFamily="18" charset="0"/>
              </a:rPr>
              <a:t>tramite PEC</a:t>
            </a:r>
            <a:r>
              <a:rPr lang="it-IT" sz="1600" dirty="0">
                <a:solidFill>
                  <a:schemeClr val="tx2"/>
                </a:solidFill>
                <a:latin typeface="Times New Roman" panose="02020603050405020304" pitchFamily="18" charset="0"/>
                <a:cs typeface="Times New Roman" panose="02020603050405020304" pitchFamily="18" charset="0"/>
              </a:rPr>
              <a:t> all’Amministrazione contraente, viene accantonata la quota parte di massimale necessaria a soddisfare il fabbisogno dell’Amministrazione contraente e quest’ultima viene autorizzata a contattare direttamente il Fornitore;</a:t>
            </a:r>
            <a:br>
              <a:rPr lang="it-IT" sz="1600" dirty="0">
                <a:solidFill>
                  <a:schemeClr val="tx2"/>
                </a:solidFill>
                <a:latin typeface="Times New Roman" panose="02020603050405020304" pitchFamily="18" charset="0"/>
                <a:cs typeface="Times New Roman" panose="02020603050405020304" pitchFamily="18" charset="0"/>
              </a:rPr>
            </a:br>
            <a:r>
              <a:rPr lang="it-IT" sz="1600" dirty="0">
                <a:solidFill>
                  <a:schemeClr val="tx2"/>
                </a:solidFill>
                <a:latin typeface="Times New Roman" panose="02020603050405020304" pitchFamily="18" charset="0"/>
                <a:cs typeface="Times New Roman" panose="02020603050405020304" pitchFamily="18" charset="0"/>
              </a:rPr>
              <a:t/>
            </a:r>
            <a:br>
              <a:rPr lang="it-IT" sz="1600" dirty="0">
                <a:solidFill>
                  <a:schemeClr val="tx2"/>
                </a:solidFill>
                <a:latin typeface="Times New Roman" panose="02020603050405020304" pitchFamily="18" charset="0"/>
                <a:cs typeface="Times New Roman" panose="02020603050405020304" pitchFamily="18" charset="0"/>
              </a:rPr>
            </a:br>
            <a:r>
              <a:rPr lang="it-IT" sz="1600" b="1" dirty="0">
                <a:solidFill>
                  <a:schemeClr val="tx2"/>
                </a:solidFill>
                <a:latin typeface="Times New Roman" panose="02020603050405020304" pitchFamily="18" charset="0"/>
                <a:cs typeface="Times New Roman" panose="02020603050405020304" pitchFamily="18" charset="0"/>
              </a:rPr>
              <a:t>3</a:t>
            </a:r>
            <a:r>
              <a:rPr lang="it-IT" sz="1600" b="1" dirty="0" smtClean="0">
                <a:solidFill>
                  <a:schemeClr val="tx2"/>
                </a:solidFill>
                <a:latin typeface="Times New Roman" panose="02020603050405020304" pitchFamily="18" charset="0"/>
                <a:cs typeface="Times New Roman" panose="02020603050405020304" pitchFamily="18" charset="0"/>
              </a:rPr>
              <a:t>. </a:t>
            </a:r>
            <a:r>
              <a:rPr lang="it-IT" sz="1600" b="1" dirty="0">
                <a:solidFill>
                  <a:schemeClr val="tx2"/>
                </a:solidFill>
                <a:latin typeface="Times New Roman" panose="02020603050405020304" pitchFamily="18" charset="0"/>
                <a:cs typeface="Times New Roman" panose="02020603050405020304" pitchFamily="18" charset="0"/>
              </a:rPr>
              <a:t>ORDINATIVO DI FORNITURA (Modello ORDINATIVO DI FORNITURA)</a:t>
            </a:r>
            <a:r>
              <a:rPr lang="it-IT" sz="1600" dirty="0">
                <a:solidFill>
                  <a:schemeClr val="tx2"/>
                </a:solidFill>
                <a:latin typeface="Times New Roman" panose="02020603050405020304" pitchFamily="18" charset="0"/>
                <a:cs typeface="Times New Roman" panose="02020603050405020304" pitchFamily="18" charset="0"/>
              </a:rPr>
              <a:t>: </a:t>
            </a:r>
            <a:r>
              <a:rPr lang="it-IT" sz="1600" dirty="0">
                <a:solidFill>
                  <a:srgbClr val="1C1C1C"/>
                </a:solidFill>
                <a:latin typeface="Times New Roman" panose="02020603050405020304" pitchFamily="18" charset="0"/>
                <a:cs typeface="Times New Roman" panose="02020603050405020304" pitchFamily="18" charset="0"/>
              </a:rPr>
              <a:t>contratto attuativo della Convenzione che l’Amministrazione contraente deve caricare su GT SUAM ed inviare al fornitore. L’Amministrazione </a:t>
            </a:r>
            <a:r>
              <a:rPr lang="it-IT" sz="1600" dirty="0" smtClean="0">
                <a:solidFill>
                  <a:srgbClr val="1C1C1C"/>
                </a:solidFill>
                <a:latin typeface="Times New Roman" panose="02020603050405020304" pitchFamily="18" charset="0"/>
                <a:cs typeface="Times New Roman" panose="02020603050405020304" pitchFamily="18" charset="0"/>
              </a:rPr>
              <a:t>Contraente </a:t>
            </a:r>
            <a:r>
              <a:rPr lang="it-IT" sz="1600" dirty="0">
                <a:solidFill>
                  <a:srgbClr val="1C1C1C"/>
                </a:solidFill>
                <a:latin typeface="Times New Roman" panose="02020603050405020304" pitchFamily="18" charset="0"/>
                <a:cs typeface="Times New Roman" panose="02020603050405020304" pitchFamily="18" charset="0"/>
              </a:rPr>
              <a:t>ha facoltà di emettere, in relazione ad ogni Conferma di Adesione sottoscritta e nei limiti degli importi autorizzati, uno o più Ordinativi di Fornitura fino alla concorrenza dell’importo ivi previsto. All’Ordinativo di fornitura dovrà essere allegato il </a:t>
            </a:r>
            <a:r>
              <a:rPr lang="it-IT" sz="1600" dirty="0" smtClean="0">
                <a:solidFill>
                  <a:srgbClr val="1C1C1C"/>
                </a:solidFill>
                <a:latin typeface="Times New Roman" panose="02020603050405020304" pitchFamily="18" charset="0"/>
                <a:cs typeface="Times New Roman" panose="02020603050405020304" pitchFamily="18" charset="0"/>
              </a:rPr>
              <a:t>Riepilogo Adesione, </a:t>
            </a:r>
            <a:r>
              <a:rPr lang="it-IT" sz="1600" dirty="0">
                <a:solidFill>
                  <a:srgbClr val="1C1C1C"/>
                </a:solidFill>
                <a:latin typeface="Times New Roman" panose="02020603050405020304" pitchFamily="18" charset="0"/>
                <a:cs typeface="Times New Roman" panose="02020603050405020304" pitchFamily="18" charset="0"/>
              </a:rPr>
              <a:t>generato attraverso la piattaforma GT-SUAM</a:t>
            </a:r>
            <a:r>
              <a:rPr lang="it-IT" sz="1600" dirty="0" smtClean="0">
                <a:solidFill>
                  <a:srgbClr val="1C1C1C"/>
                </a:solidFill>
                <a:latin typeface="Times New Roman" panose="02020603050405020304" pitchFamily="18" charset="0"/>
                <a:cs typeface="Times New Roman" panose="02020603050405020304" pitchFamily="18" charset="0"/>
              </a:rPr>
              <a:t>.</a:t>
            </a:r>
            <a:r>
              <a:rPr lang="it-IT" sz="1300" dirty="0" smtClean="0">
                <a:latin typeface="Times New Roman" panose="02020603050405020304" pitchFamily="18" charset="0"/>
                <a:cs typeface="Times New Roman" panose="02020603050405020304" pitchFamily="18" charset="0"/>
              </a:rPr>
              <a:t>                                                                                                                                                                                                                         </a:t>
            </a:r>
            <a:endParaRPr lang="it-IT"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77810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304801" y="313267"/>
            <a:ext cx="12221180" cy="644307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2200" b="1" dirty="0" smtClean="0">
                <a:latin typeface="Times New Roman" panose="02020603050405020304" pitchFamily="18" charset="0"/>
                <a:cs typeface="Times New Roman" panose="02020603050405020304" pitchFamily="18" charset="0"/>
              </a:rPr>
              <a:t>CONFERMA </a:t>
            </a:r>
            <a:r>
              <a:rPr lang="it-IT" sz="2200" b="1" dirty="0">
                <a:latin typeface="Times New Roman" panose="02020603050405020304" pitchFamily="18" charset="0"/>
                <a:cs typeface="Times New Roman" panose="02020603050405020304" pitchFamily="18" charset="0"/>
              </a:rPr>
              <a:t>DI ADESIONE</a:t>
            </a:r>
            <a:r>
              <a:rPr lang="it-IT" sz="2700" b="1" dirty="0">
                <a:latin typeface="Times New Roman" panose="02020603050405020304" pitchFamily="18" charset="0"/>
                <a:cs typeface="Times New Roman" panose="02020603050405020304" pitchFamily="18" charset="0"/>
              </a:rPr>
              <a:t/>
            </a:r>
            <a:br>
              <a:rPr lang="it-IT" sz="27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L’ Amministrazione </a:t>
            </a:r>
            <a:r>
              <a:rPr lang="it-IT" sz="1800" dirty="0" smtClean="0">
                <a:latin typeface="Times New Roman" panose="02020603050405020304" pitchFamily="18" charset="0"/>
                <a:cs typeface="Times New Roman" panose="02020603050405020304" pitchFamily="18" charset="0"/>
              </a:rPr>
              <a:t>interessata</a:t>
            </a:r>
            <a:r>
              <a:rPr lang="it-IT" sz="1800" dirty="0">
                <a:latin typeface="Times New Roman" panose="02020603050405020304" pitchFamily="18" charset="0"/>
                <a:cs typeface="Times New Roman" panose="02020603050405020304" pitchFamily="18" charset="0"/>
              </a:rPr>
              <a:t>, successivamente al ricevimento della comunicazione da parte della </a:t>
            </a:r>
            <a:r>
              <a:rPr lang="it-IT" sz="1800" dirty="0" smtClean="0">
                <a:latin typeface="Times New Roman" panose="02020603050405020304" pitchFamily="18" charset="0"/>
                <a:cs typeface="Times New Roman" panose="02020603050405020304" pitchFamily="18" charset="0"/>
              </a:rPr>
              <a:t>SUAM - Soggetto Aggregatore </a:t>
            </a:r>
            <a:r>
              <a:rPr lang="it-IT" sz="1800" dirty="0">
                <a:latin typeface="Times New Roman" panose="02020603050405020304" pitchFamily="18" charset="0"/>
                <a:cs typeface="Times New Roman" panose="02020603050405020304" pitchFamily="18" charset="0"/>
              </a:rPr>
              <a:t>di avvenuta pubblicazione della Convenzione, deve trasmettere alla </a:t>
            </a:r>
            <a:r>
              <a:rPr lang="it-IT" sz="1800" dirty="0" smtClean="0">
                <a:latin typeface="Times New Roman" panose="02020603050405020304" pitchFamily="18" charset="0"/>
                <a:cs typeface="Times New Roman" panose="02020603050405020304" pitchFamily="18" charset="0"/>
              </a:rPr>
              <a:t>SUAM – Soggetto Aggregatore, </a:t>
            </a:r>
            <a:r>
              <a:rPr lang="it-IT" sz="1800" u="sng" dirty="0">
                <a:latin typeface="Times New Roman" panose="02020603050405020304" pitchFamily="18" charset="0"/>
                <a:cs typeface="Times New Roman" panose="02020603050405020304" pitchFamily="18" charset="0"/>
              </a:rPr>
              <a:t>tramite PEC</a:t>
            </a:r>
            <a:r>
              <a:rPr lang="it-IT" sz="1800" dirty="0">
                <a:latin typeface="Times New Roman" panose="02020603050405020304" pitchFamily="18" charset="0"/>
                <a:cs typeface="Times New Roman" panose="02020603050405020304" pitchFamily="18" charset="0"/>
              </a:rPr>
              <a:t>, la Conferma di </a:t>
            </a:r>
            <a:r>
              <a:rPr lang="it-IT" sz="1800" dirty="0" smtClean="0">
                <a:latin typeface="Times New Roman" panose="02020603050405020304" pitchFamily="18" charset="0"/>
                <a:cs typeface="Times New Roman" panose="02020603050405020304" pitchFamily="18" charset="0"/>
              </a:rPr>
              <a:t>Adesione</a:t>
            </a:r>
            <a:r>
              <a:rPr lang="it-IT" sz="1800" dirty="0">
                <a:latin typeface="Times New Roman" panose="02020603050405020304" pitchFamily="18" charset="0"/>
                <a:cs typeface="Times New Roman" panose="02020603050405020304" pitchFamily="18" charset="0"/>
              </a:rPr>
              <a:t>, secondo il modello predisposto dalla </a:t>
            </a:r>
            <a:r>
              <a:rPr lang="it-IT" sz="1800" dirty="0" smtClean="0">
                <a:latin typeface="Times New Roman" panose="02020603050405020304" pitchFamily="18" charset="0"/>
                <a:cs typeface="Times New Roman" panose="02020603050405020304" pitchFamily="18" charset="0"/>
              </a:rPr>
              <a:t>SUAM – Soggetto Aggregatore, </a:t>
            </a:r>
            <a:r>
              <a:rPr lang="it-IT" sz="1800" dirty="0">
                <a:latin typeface="Times New Roman" panose="02020603050405020304" pitchFamily="18" charset="0"/>
                <a:cs typeface="Times New Roman" panose="02020603050405020304" pitchFamily="18" charset="0"/>
              </a:rPr>
              <a:t>sottoscritta da un soggetto autorizzato ad impegnare formalmente e legalmente la stessa.</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Attraverso la Conferma di </a:t>
            </a:r>
            <a:r>
              <a:rPr lang="it-IT" sz="1800" dirty="0" smtClean="0">
                <a:latin typeface="Times New Roman" panose="02020603050405020304" pitchFamily="18" charset="0"/>
                <a:cs typeface="Times New Roman" panose="02020603050405020304" pitchFamily="18" charset="0"/>
              </a:rPr>
              <a:t>Adesione </a:t>
            </a:r>
            <a:r>
              <a:rPr lang="it-IT" sz="1800" dirty="0">
                <a:latin typeface="Times New Roman" panose="02020603050405020304" pitchFamily="18" charset="0"/>
                <a:cs typeface="Times New Roman" panose="02020603050405020304" pitchFamily="18" charset="0"/>
              </a:rPr>
              <a:t>l’Amministrazione fornirà alla </a:t>
            </a:r>
            <a:r>
              <a:rPr lang="it-IT" sz="1800" dirty="0" smtClean="0">
                <a:latin typeface="Times New Roman" panose="02020603050405020304" pitchFamily="18" charset="0"/>
                <a:cs typeface="Times New Roman" panose="02020603050405020304" pitchFamily="18" charset="0"/>
              </a:rPr>
              <a:t>SUAM - Soggetto Aggregatore </a:t>
            </a:r>
            <a:r>
              <a:rPr lang="it-IT" sz="1800" dirty="0">
                <a:latin typeface="Times New Roman" panose="02020603050405020304" pitchFamily="18" charset="0"/>
                <a:cs typeface="Times New Roman" panose="02020603050405020304" pitchFamily="18" charset="0"/>
              </a:rPr>
              <a:t>i seguenti elementi:</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 Il lotto di interesse e il relativo CIG;</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b) </a:t>
            </a:r>
            <a:r>
              <a:rPr lang="it-IT" sz="1800" b="1" dirty="0">
                <a:latin typeface="Times New Roman" panose="02020603050405020304" pitchFamily="18" charset="0"/>
                <a:cs typeface="Times New Roman" panose="02020603050405020304" pitchFamily="18" charset="0"/>
              </a:rPr>
              <a:t>L’importo </a:t>
            </a:r>
            <a:r>
              <a:rPr lang="it-IT" sz="1800" b="1" u="sng" dirty="0" smtClean="0">
                <a:latin typeface="Times New Roman" panose="02020603050405020304" pitchFamily="18" charset="0"/>
                <a:cs typeface="Times New Roman" panose="02020603050405020304" pitchFamily="18" charset="0"/>
              </a:rPr>
              <a:t>presunto</a:t>
            </a:r>
            <a:r>
              <a:rPr lang="it-IT" sz="1800" b="1" dirty="0" smtClean="0">
                <a:latin typeface="Times New Roman" panose="02020603050405020304" pitchFamily="18" charset="0"/>
                <a:cs typeface="Times New Roman" panose="02020603050405020304" pitchFamily="18" charset="0"/>
              </a:rPr>
              <a:t> </a:t>
            </a:r>
            <a:r>
              <a:rPr lang="it-IT" sz="1800" b="1" dirty="0">
                <a:latin typeface="Times New Roman" panose="02020603050405020304" pitchFamily="18" charset="0"/>
                <a:cs typeface="Times New Roman" panose="02020603050405020304" pitchFamily="18" charset="0"/>
              </a:rPr>
              <a:t>di adesione alla Convenzione </a:t>
            </a:r>
            <a:r>
              <a:rPr lang="it-IT" sz="1800" b="0" i="0" u="none" strike="noStrike" baseline="0" dirty="0">
                <a:solidFill>
                  <a:srgbClr val="000000"/>
                </a:solidFill>
                <a:latin typeface="Times New Roman" panose="02020603050405020304" pitchFamily="18" charset="0"/>
              </a:rPr>
              <a:t>derivante dagli importi indicati dal Fornitore e dalla spesa storica dell’Ente per tutti i servizi necessari oggetto della Convenzione</a:t>
            </a:r>
            <a:r>
              <a:rPr lang="it-IT" sz="1800" dirty="0">
                <a:latin typeface="Times New Roman" panose="02020603050405020304" pitchFamily="18" charset="0"/>
                <a:cs typeface="Times New Roman" panose="02020603050405020304" pitchFamily="18" charset="0"/>
              </a:rPr>
              <a:t>;</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c) Il termine entro cui sarà emesso l’Ordinativo di </a:t>
            </a:r>
            <a:r>
              <a:rPr lang="it-IT" sz="1800" dirty="0" smtClean="0">
                <a:latin typeface="Times New Roman" panose="02020603050405020304" pitchFamily="18" charset="0"/>
                <a:cs typeface="Times New Roman" panose="02020603050405020304" pitchFamily="18" charset="0"/>
              </a:rPr>
              <a:t>Fornitura;</a:t>
            </a: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d) Il nominativo ed il contatto di posta elettronica del Referente dell’Amministrazione, responsabile dei rapporti con il Fornitore cui è demandato il compito di monitorare e controllare la corretta e puntuale esecuzione del Servizio.</a:t>
            </a:r>
            <a:r>
              <a:rPr lang="it-IT" sz="2000" dirty="0"/>
              <a:t/>
            </a:r>
            <a:br>
              <a:rPr lang="it-IT" sz="2000" dirty="0"/>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NULLA OSTA DELLA </a:t>
            </a:r>
            <a:r>
              <a:rPr lang="it-IT" sz="1800" b="1" dirty="0" smtClean="0">
                <a:latin typeface="Times New Roman" panose="02020603050405020304" pitchFamily="18" charset="0"/>
                <a:cs typeface="Times New Roman" panose="02020603050405020304" pitchFamily="18" charset="0"/>
              </a:rPr>
              <a:t>SUAM - SOGGETTO AGGREGATORE</a:t>
            </a: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La </a:t>
            </a:r>
            <a:r>
              <a:rPr lang="it-IT" sz="1800" dirty="0" smtClean="0">
                <a:latin typeface="Times New Roman" panose="02020603050405020304" pitchFamily="18" charset="0"/>
                <a:cs typeface="Times New Roman" panose="02020603050405020304" pitchFamily="18" charset="0"/>
              </a:rPr>
              <a:t>SUAM – Soggetto Aggregatore, </a:t>
            </a:r>
            <a:r>
              <a:rPr lang="it-IT" sz="1800" dirty="0">
                <a:latin typeface="Times New Roman" panose="02020603050405020304" pitchFamily="18" charset="0"/>
                <a:cs typeface="Times New Roman" panose="02020603050405020304" pitchFamily="18" charset="0"/>
              </a:rPr>
              <a:t>entro 5 giorni lavorativi dal ricevimento della Conferma di </a:t>
            </a:r>
            <a:r>
              <a:rPr lang="it-IT" sz="1800" dirty="0" smtClean="0">
                <a:latin typeface="Times New Roman" panose="02020603050405020304" pitchFamily="18" charset="0"/>
                <a:cs typeface="Times New Roman" panose="02020603050405020304" pitchFamily="18" charset="0"/>
              </a:rPr>
              <a:t>Adesione </a:t>
            </a:r>
            <a:r>
              <a:rPr lang="it-IT" sz="1800" dirty="0">
                <a:latin typeface="Times New Roman" panose="02020603050405020304" pitchFamily="18" charset="0"/>
                <a:cs typeface="Times New Roman" panose="02020603050405020304" pitchFamily="18" charset="0"/>
              </a:rPr>
              <a:t>da parte dell’Amministrazione </a:t>
            </a:r>
            <a:r>
              <a:rPr lang="it-IT" sz="1800" dirty="0" smtClean="0">
                <a:latin typeface="Times New Roman" panose="02020603050405020304" pitchFamily="18" charset="0"/>
                <a:cs typeface="Times New Roman" panose="02020603050405020304" pitchFamily="18" charset="0"/>
              </a:rPr>
              <a:t>Contraente</a:t>
            </a:r>
            <a:r>
              <a:rPr lang="it-IT" sz="1800" dirty="0">
                <a:latin typeface="Times New Roman" panose="02020603050405020304" pitchFamily="18" charset="0"/>
                <a:cs typeface="Times New Roman" panose="02020603050405020304" pitchFamily="18" charset="0"/>
              </a:rPr>
              <a:t>, ne prenderà atto e rilascerà, tramite PEC, il </a:t>
            </a:r>
            <a:r>
              <a:rPr lang="it-IT" sz="1800" dirty="0" smtClean="0">
                <a:latin typeface="Times New Roman" panose="02020603050405020304" pitchFamily="18" charset="0"/>
                <a:cs typeface="Times New Roman" panose="02020603050405020304" pitchFamily="18" charset="0"/>
              </a:rPr>
              <a:t>Nulla Osta.</a:t>
            </a: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L’Amministrazione </a:t>
            </a:r>
            <a:r>
              <a:rPr lang="it-IT" sz="1800" dirty="0" smtClean="0">
                <a:latin typeface="Times New Roman" panose="02020603050405020304" pitchFamily="18" charset="0"/>
                <a:cs typeface="Times New Roman" panose="02020603050405020304" pitchFamily="18" charset="0"/>
              </a:rPr>
              <a:t>Contraente</a:t>
            </a:r>
            <a:r>
              <a:rPr lang="it-IT" sz="1800" dirty="0">
                <a:latin typeface="Times New Roman" panose="02020603050405020304" pitchFamily="18" charset="0"/>
                <a:cs typeface="Times New Roman" panose="02020603050405020304" pitchFamily="18" charset="0"/>
              </a:rPr>
              <a:t>, in seguito al ricevimento del nulla osta da parte della </a:t>
            </a:r>
            <a:r>
              <a:rPr lang="it-IT" sz="1800" dirty="0" smtClean="0">
                <a:latin typeface="Times New Roman" panose="02020603050405020304" pitchFamily="18" charset="0"/>
                <a:cs typeface="Times New Roman" panose="02020603050405020304" pitchFamily="18" charset="0"/>
              </a:rPr>
              <a:t>SUAM – Soggetto Aggregatore, </a:t>
            </a:r>
            <a:r>
              <a:rPr lang="it-IT" sz="1800" dirty="0">
                <a:latin typeface="Times New Roman" panose="02020603050405020304" pitchFamily="18" charset="0"/>
                <a:cs typeface="Times New Roman" panose="02020603050405020304" pitchFamily="18" charset="0"/>
              </a:rPr>
              <a:t>è autorizzata ad avviare l’interlocuzione con il Fornitore.</a:t>
            </a:r>
            <a:br>
              <a:rPr lang="it-IT" sz="1800"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dirty="0"/>
              <a:t/>
            </a:r>
            <a:br>
              <a:rPr lang="it-IT" sz="1800" dirty="0"/>
            </a:br>
            <a:r>
              <a:rPr lang="it-IT" sz="3600" dirty="0"/>
              <a:t/>
            </a:r>
            <a:br>
              <a:rPr lang="it-IT" sz="3600" dirty="0"/>
            </a:br>
            <a:endParaRPr lang="it-IT" sz="3600" dirty="0"/>
          </a:p>
        </p:txBody>
      </p:sp>
    </p:spTree>
    <p:extLst>
      <p:ext uri="{BB962C8B-B14F-4D97-AF65-F5344CB8AC3E}">
        <p14:creationId xmlns:p14="http://schemas.microsoft.com/office/powerpoint/2010/main" val="1303985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65451" y="135784"/>
            <a:ext cx="11641015" cy="479875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spcAft>
                <a:spcPts val="1142"/>
              </a:spcAft>
            </a:pPr>
            <a:r>
              <a:rPr lang="it-IT" sz="2000" b="1" dirty="0">
                <a:latin typeface="Times New Roman" panose="02020603050405020304" pitchFamily="18" charset="0"/>
                <a:cs typeface="Times New Roman" panose="02020603050405020304" pitchFamily="18" charset="0"/>
              </a:rPr>
              <a:t>ORDINATIVO DI FORNITURA </a:t>
            </a:r>
          </a:p>
          <a:p>
            <a:pPr lvl="0">
              <a:spcAft>
                <a:spcPts val="1142"/>
              </a:spcAft>
            </a:pPr>
            <a:r>
              <a:rPr lang="it-IT" sz="1600" smtClean="0">
                <a:solidFill>
                  <a:srgbClr val="1C1C1C"/>
                </a:solidFill>
                <a:latin typeface="Times New Roman" panose="02020603050405020304" pitchFamily="18" charset="0"/>
                <a:cs typeface="Times New Roman" panose="02020603050405020304" pitchFamily="18" charset="0"/>
              </a:rPr>
              <a:t>E</a:t>
            </a:r>
            <a:r>
              <a:rPr lang="it-IT" sz="1600" dirty="0">
                <a:solidFill>
                  <a:srgbClr val="1C1C1C"/>
                </a:solidFill>
                <a:latin typeface="Times New Roman" panose="02020603050405020304" pitchFamily="18" charset="0"/>
                <a:cs typeface="Times New Roman" panose="02020603050405020304" pitchFamily="18" charset="0"/>
              </a:rPr>
              <a:t>’ l’atto in forma elettronica, sottoscritto da un soggetto autorizzato ad impegnare legalmente e formalmente l’Amministrazione </a:t>
            </a:r>
            <a:r>
              <a:rPr lang="it-IT" sz="1600" dirty="0" smtClean="0">
                <a:solidFill>
                  <a:srgbClr val="1C1C1C"/>
                </a:solidFill>
                <a:latin typeface="Times New Roman" panose="02020603050405020304" pitchFamily="18" charset="0"/>
                <a:cs typeface="Times New Roman" panose="02020603050405020304" pitchFamily="18" charset="0"/>
              </a:rPr>
              <a:t>Contraente</a:t>
            </a:r>
            <a:r>
              <a:rPr lang="it-IT" sz="1600" dirty="0">
                <a:solidFill>
                  <a:srgbClr val="1C1C1C"/>
                </a:solidFill>
                <a:latin typeface="Times New Roman" panose="02020603050405020304" pitchFamily="18" charset="0"/>
                <a:cs typeface="Times New Roman" panose="02020603050405020304" pitchFamily="18" charset="0"/>
              </a:rPr>
              <a:t>, che viene inviato al Fornitore.</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Costituisce il documento contrattuale che formalizza l’accordo tra le Amministrazioni </a:t>
            </a:r>
            <a:r>
              <a:rPr lang="it-IT" sz="1600" dirty="0" smtClean="0">
                <a:solidFill>
                  <a:srgbClr val="1C1C1C"/>
                </a:solidFill>
                <a:latin typeface="Times New Roman" panose="02020603050405020304" pitchFamily="18" charset="0"/>
                <a:cs typeface="Times New Roman" panose="02020603050405020304" pitchFamily="18" charset="0"/>
              </a:rPr>
              <a:t>Contraenti </a:t>
            </a:r>
            <a:r>
              <a:rPr lang="it-IT" sz="1600" dirty="0">
                <a:solidFill>
                  <a:srgbClr val="1C1C1C"/>
                </a:solidFill>
                <a:latin typeface="Times New Roman" panose="02020603050405020304" pitchFamily="18" charset="0"/>
                <a:cs typeface="Times New Roman" panose="02020603050405020304" pitchFamily="18" charset="0"/>
              </a:rPr>
              <a:t>e il Fornitore ed assume, come previsto dall’art. 26 L. 488/1999, la valenza di </a:t>
            </a:r>
            <a:r>
              <a:rPr lang="it-IT" sz="1600" b="1" dirty="0" smtClean="0">
                <a:solidFill>
                  <a:srgbClr val="1C1C1C"/>
                </a:solidFill>
                <a:latin typeface="Times New Roman" panose="02020603050405020304" pitchFamily="18" charset="0"/>
                <a:cs typeface="Times New Roman" panose="02020603050405020304" pitchFamily="18" charset="0"/>
              </a:rPr>
              <a:t>Contratto Attuativo </a:t>
            </a:r>
            <a:r>
              <a:rPr lang="it-IT" sz="1600" b="1" dirty="0">
                <a:solidFill>
                  <a:srgbClr val="1C1C1C"/>
                </a:solidFill>
                <a:latin typeface="Times New Roman" panose="02020603050405020304" pitchFamily="18" charset="0"/>
                <a:cs typeface="Times New Roman" panose="02020603050405020304" pitchFamily="18" charset="0"/>
              </a:rPr>
              <a:t>della Convenzione.</a:t>
            </a:r>
          </a:p>
          <a:p>
            <a:pPr lvl="0" algn="just">
              <a:spcAft>
                <a:spcPts val="1142"/>
              </a:spcAft>
              <a:defRPr/>
            </a:pPr>
            <a:r>
              <a:rPr lang="it-IT" sz="1600" dirty="0">
                <a:solidFill>
                  <a:srgbClr val="000000"/>
                </a:solidFill>
                <a:latin typeface="Times New Roman" panose="02020603050405020304" pitchFamily="18" charset="0"/>
                <a:cs typeface="Times New Roman" panose="02020603050405020304" pitchFamily="18" charset="0"/>
              </a:rPr>
              <a:t>Al momento della stipulazione dell’Ordinativo di </a:t>
            </a:r>
            <a:r>
              <a:rPr lang="it-IT" sz="1600" dirty="0" smtClean="0">
                <a:solidFill>
                  <a:srgbClr val="000000"/>
                </a:solidFill>
                <a:latin typeface="Times New Roman" panose="02020603050405020304" pitchFamily="18" charset="0"/>
                <a:cs typeface="Times New Roman" panose="02020603050405020304" pitchFamily="18" charset="0"/>
              </a:rPr>
              <a:t>Fornitura</a:t>
            </a:r>
            <a:r>
              <a:rPr lang="it-IT" sz="1600" dirty="0">
                <a:solidFill>
                  <a:srgbClr val="000000"/>
                </a:solidFill>
                <a:latin typeface="Times New Roman" panose="02020603050405020304" pitchFamily="18" charset="0"/>
                <a:cs typeface="Times New Roman" panose="02020603050405020304" pitchFamily="18" charset="0"/>
              </a:rPr>
              <a:t>, l’Amministrazione </a:t>
            </a:r>
            <a:r>
              <a:rPr lang="it-IT" sz="1600" dirty="0">
                <a:solidFill>
                  <a:srgbClr val="000000"/>
                </a:solidFill>
                <a:latin typeface="Times New Roman" panose="02020603050405020304" pitchFamily="18" charset="0"/>
                <a:cs typeface="Times New Roman" panose="02020603050405020304" pitchFamily="18" charset="0"/>
              </a:rPr>
              <a:t>C</a:t>
            </a:r>
            <a:r>
              <a:rPr lang="it-IT" sz="1600" dirty="0" smtClean="0">
                <a:solidFill>
                  <a:srgbClr val="000000"/>
                </a:solidFill>
                <a:latin typeface="Times New Roman" panose="02020603050405020304" pitchFamily="18" charset="0"/>
                <a:cs typeface="Times New Roman" panose="02020603050405020304" pitchFamily="18" charset="0"/>
              </a:rPr>
              <a:t>ontraente </a:t>
            </a:r>
            <a:r>
              <a:rPr lang="it-IT" sz="1600" dirty="0">
                <a:solidFill>
                  <a:srgbClr val="000000"/>
                </a:solidFill>
                <a:latin typeface="Times New Roman" panose="02020603050405020304" pitchFamily="18" charset="0"/>
                <a:cs typeface="Times New Roman" panose="02020603050405020304" pitchFamily="18" charset="0"/>
              </a:rPr>
              <a:t>liquiderà, a favore della Regione Marche, l’importo previsto nel Prospetto economico per gli incentivi </a:t>
            </a:r>
            <a:r>
              <a:rPr lang="it-IT" sz="1600" i="1" dirty="0">
                <a:solidFill>
                  <a:srgbClr val="000000"/>
                </a:solidFill>
                <a:latin typeface="Times New Roman" panose="02020603050405020304" pitchFamily="18" charset="0"/>
                <a:cs typeface="Times New Roman" panose="02020603050405020304" pitchFamily="18" charset="0"/>
              </a:rPr>
              <a:t>ex</a:t>
            </a:r>
            <a:r>
              <a:rPr lang="it-IT" sz="1600" dirty="0">
                <a:solidFill>
                  <a:srgbClr val="000000"/>
                </a:solidFill>
                <a:latin typeface="Times New Roman" panose="02020603050405020304" pitchFamily="18" charset="0"/>
                <a:cs typeface="Times New Roman" panose="02020603050405020304" pitchFamily="18" charset="0"/>
              </a:rPr>
              <a:t> art. 113 commi 2 e 5 del D.lgs. n. 50/2016, quantificato secondo le indicazioni contenute nella Conferma di adesione.</a:t>
            </a:r>
          </a:p>
          <a:p>
            <a:pPr lvl="0" algn="just">
              <a:spcAft>
                <a:spcPts val="1142"/>
              </a:spcAft>
              <a:defRPr/>
            </a:pPr>
            <a:r>
              <a:rPr lang="it-IT" sz="1600" dirty="0">
                <a:latin typeface="Times New Roman" panose="02020603050405020304" pitchFamily="18" charset="0"/>
                <a:cs typeface="Times New Roman" panose="02020603050405020304" pitchFamily="18" charset="0"/>
              </a:rPr>
              <a:t>L’Amministrazione </a:t>
            </a:r>
            <a:r>
              <a:rPr lang="it-IT" sz="1600" dirty="0" smtClean="0">
                <a:latin typeface="Times New Roman" panose="02020603050405020304" pitchFamily="18" charset="0"/>
                <a:cs typeface="Times New Roman" panose="02020603050405020304" pitchFamily="18" charset="0"/>
              </a:rPr>
              <a:t>Contraente </a:t>
            </a:r>
            <a:r>
              <a:rPr lang="it-IT" sz="1600" dirty="0">
                <a:latin typeface="Times New Roman" panose="02020603050405020304" pitchFamily="18" charset="0"/>
                <a:cs typeface="Times New Roman" panose="02020603050405020304" pitchFamily="18" charset="0"/>
              </a:rPr>
              <a:t>ha facoltà di emettere, in relazione ad ogni Conferma di Adesione sottoscritta, uno o più Ordinativi di Fornitura fino alla concorrenza dell’importo ivi previsto. L’Amministrazione </a:t>
            </a:r>
            <a:r>
              <a:rPr lang="it-IT" sz="1600" dirty="0">
                <a:latin typeface="Times New Roman" panose="02020603050405020304" pitchFamily="18" charset="0"/>
                <a:cs typeface="Times New Roman" panose="02020603050405020304" pitchFamily="18" charset="0"/>
              </a:rPr>
              <a:t>C</a:t>
            </a:r>
            <a:r>
              <a:rPr lang="it-IT" sz="1600" dirty="0" smtClean="0">
                <a:latin typeface="Times New Roman" panose="02020603050405020304" pitchFamily="18" charset="0"/>
                <a:cs typeface="Times New Roman" panose="02020603050405020304" pitchFamily="18" charset="0"/>
              </a:rPr>
              <a:t>ontraente </a:t>
            </a:r>
            <a:r>
              <a:rPr lang="it-IT" sz="1600" dirty="0">
                <a:latin typeface="Times New Roman" panose="02020603050405020304" pitchFamily="18" charset="0"/>
                <a:cs typeface="Times New Roman" panose="02020603050405020304" pitchFamily="18" charset="0"/>
              </a:rPr>
              <a:t>non è obbligata a raggiungere l’importo indicato nella Conferma di Adesione e il Fornitore non può vantare alcuna pretesa al riguardo.</a:t>
            </a:r>
          </a:p>
          <a:p>
            <a:pPr lvl="0" algn="just">
              <a:spcAft>
                <a:spcPts val="1142"/>
              </a:spcAft>
              <a:defRPr/>
            </a:pPr>
            <a:r>
              <a:rPr lang="it-IT" sz="1600" b="1" dirty="0" smtClean="0">
                <a:solidFill>
                  <a:srgbClr val="000000"/>
                </a:solidFill>
                <a:latin typeface="Times New Roman" panose="02020603050405020304" pitchFamily="18" charset="0"/>
                <a:cs typeface="Times New Roman" panose="02020603050405020304" pitchFamily="18" charset="0"/>
              </a:rPr>
              <a:t>N.B</a:t>
            </a:r>
            <a:r>
              <a:rPr lang="it-IT" sz="1600" b="1" dirty="0">
                <a:solidFill>
                  <a:srgbClr val="000000"/>
                </a:solidFill>
                <a:latin typeface="Times New Roman" panose="02020603050405020304" pitchFamily="18" charset="0"/>
                <a:cs typeface="Times New Roman" panose="02020603050405020304" pitchFamily="18" charset="0"/>
              </a:rPr>
              <a:t>. </a:t>
            </a:r>
            <a:r>
              <a:rPr lang="it-IT" sz="1600" dirty="0">
                <a:solidFill>
                  <a:srgbClr val="000000"/>
                </a:solidFill>
                <a:latin typeface="Times New Roman" panose="02020603050405020304" pitchFamily="18" charset="0"/>
                <a:cs typeface="Times New Roman" panose="02020603050405020304" pitchFamily="18" charset="0"/>
              </a:rPr>
              <a:t>Nei casi in cui l'Amministrazione </a:t>
            </a:r>
            <a:r>
              <a:rPr lang="it-IT" sz="1600" dirty="0" smtClean="0">
                <a:solidFill>
                  <a:srgbClr val="000000"/>
                </a:solidFill>
                <a:latin typeface="Times New Roman" panose="02020603050405020304" pitchFamily="18" charset="0"/>
                <a:cs typeface="Times New Roman" panose="02020603050405020304" pitchFamily="18" charset="0"/>
              </a:rPr>
              <a:t>Contraente </a:t>
            </a:r>
            <a:r>
              <a:rPr lang="it-IT" sz="1600" dirty="0">
                <a:solidFill>
                  <a:srgbClr val="000000"/>
                </a:solidFill>
                <a:latin typeface="Times New Roman" panose="02020603050405020304" pitchFamily="18" charset="0"/>
                <a:cs typeface="Times New Roman" panose="02020603050405020304" pitchFamily="18" charset="0"/>
              </a:rPr>
              <a:t>ritenga, per motivi di interesse </a:t>
            </a:r>
            <a:r>
              <a:rPr lang="it-IT" sz="1600" dirty="0" smtClean="0">
                <a:solidFill>
                  <a:srgbClr val="000000"/>
                </a:solidFill>
                <a:latin typeface="Times New Roman" panose="02020603050405020304" pitchFamily="18" charset="0"/>
                <a:cs typeface="Times New Roman" panose="02020603050405020304" pitchFamily="18" charset="0"/>
              </a:rPr>
              <a:t>pubblico, </a:t>
            </a:r>
            <a:r>
              <a:rPr lang="it-IT" sz="1600" dirty="0">
                <a:solidFill>
                  <a:srgbClr val="000000"/>
                </a:solidFill>
                <a:latin typeface="Times New Roman" panose="02020603050405020304" pitchFamily="18" charset="0"/>
                <a:cs typeface="Times New Roman" panose="02020603050405020304" pitchFamily="18" charset="0"/>
              </a:rPr>
              <a:t>anche connessi a limitazioni di spesa imposte dalla legge o da provvedimenti </a:t>
            </a:r>
            <a:r>
              <a:rPr lang="it-IT" sz="1600" dirty="0" smtClean="0">
                <a:solidFill>
                  <a:srgbClr val="000000"/>
                </a:solidFill>
                <a:latin typeface="Times New Roman" panose="02020603050405020304" pitchFamily="18" charset="0"/>
                <a:cs typeface="Times New Roman" panose="02020603050405020304" pitchFamily="18" charset="0"/>
              </a:rPr>
              <a:t>amministrativi, </a:t>
            </a:r>
            <a:r>
              <a:rPr lang="it-IT" sz="1600" dirty="0">
                <a:solidFill>
                  <a:srgbClr val="000000"/>
                </a:solidFill>
                <a:latin typeface="Times New Roman" panose="02020603050405020304" pitchFamily="18" charset="0"/>
                <a:cs typeface="Times New Roman" panose="02020603050405020304" pitchFamily="18" charset="0"/>
              </a:rPr>
              <a:t>di non emettere Ordinativi di </a:t>
            </a:r>
            <a:r>
              <a:rPr lang="it-IT" sz="1600" dirty="0" smtClean="0">
                <a:solidFill>
                  <a:srgbClr val="000000"/>
                </a:solidFill>
                <a:latin typeface="Times New Roman" panose="02020603050405020304" pitchFamily="18" charset="0"/>
                <a:cs typeface="Times New Roman" panose="02020603050405020304" pitchFamily="18" charset="0"/>
              </a:rPr>
              <a:t>Fornitura </a:t>
            </a:r>
            <a:r>
              <a:rPr lang="it-IT" sz="1600" dirty="0">
                <a:solidFill>
                  <a:srgbClr val="000000"/>
                </a:solidFill>
                <a:latin typeface="Times New Roman" panose="02020603050405020304" pitchFamily="18" charset="0"/>
                <a:cs typeface="Times New Roman" panose="02020603050405020304" pitchFamily="18" charset="0"/>
              </a:rPr>
              <a:t>per un complessivo importo pari a quello indicato nella Conferma di </a:t>
            </a:r>
            <a:r>
              <a:rPr lang="it-IT" sz="1600" dirty="0" smtClean="0">
                <a:solidFill>
                  <a:srgbClr val="000000"/>
                </a:solidFill>
                <a:latin typeface="Times New Roman" panose="02020603050405020304" pitchFamily="18" charset="0"/>
                <a:cs typeface="Times New Roman" panose="02020603050405020304" pitchFamily="18" charset="0"/>
              </a:rPr>
              <a:t>Adesione</a:t>
            </a:r>
            <a:r>
              <a:rPr lang="it-IT" sz="1600" dirty="0">
                <a:solidFill>
                  <a:srgbClr val="000000"/>
                </a:solidFill>
                <a:latin typeface="Times New Roman" panose="02020603050405020304" pitchFamily="18" charset="0"/>
                <a:cs typeface="Times New Roman" panose="02020603050405020304" pitchFamily="18" charset="0"/>
              </a:rPr>
              <a:t>, è tenuta celermente a comunicare al RUP della Convenzione, tramite PEC, l'importo residuo che non utilizzerà</a:t>
            </a:r>
            <a:r>
              <a:rPr lang="it-IT" sz="1600" dirty="0" smtClean="0">
                <a:solidFill>
                  <a:srgbClr val="000000"/>
                </a:solidFill>
                <a:latin typeface="Times New Roman" panose="02020603050405020304" pitchFamily="18" charset="0"/>
                <a:cs typeface="Times New Roman" panose="02020603050405020304" pitchFamily="18" charset="0"/>
              </a:rPr>
              <a:t>. </a:t>
            </a:r>
            <a:r>
              <a:rPr lang="it-IT" sz="1600" dirty="0" smtClean="0">
                <a:solidFill>
                  <a:srgbClr val="1C1C1C"/>
                </a:solidFill>
                <a:latin typeface="Times New Roman" panose="02020603050405020304" pitchFamily="18" charset="0"/>
                <a:cs typeface="Times New Roman" panose="02020603050405020304" pitchFamily="18" charset="0"/>
              </a:rPr>
              <a:t>Qualora </a:t>
            </a:r>
            <a:r>
              <a:rPr lang="it-IT" sz="1600" dirty="0">
                <a:solidFill>
                  <a:srgbClr val="1C1C1C"/>
                </a:solidFill>
                <a:latin typeface="Times New Roman" panose="02020603050405020304" pitchFamily="18" charset="0"/>
                <a:cs typeface="Times New Roman" panose="02020603050405020304" pitchFamily="18" charset="0"/>
              </a:rPr>
              <a:t>nel corso della durata della Convenzione per l’Amministrazione </a:t>
            </a:r>
            <a:r>
              <a:rPr lang="it-IT" sz="1600" dirty="0" smtClean="0">
                <a:solidFill>
                  <a:srgbClr val="1C1C1C"/>
                </a:solidFill>
                <a:latin typeface="Times New Roman" panose="02020603050405020304" pitchFamily="18" charset="0"/>
                <a:cs typeface="Times New Roman" panose="02020603050405020304" pitchFamily="18" charset="0"/>
              </a:rPr>
              <a:t>Contraente si renda necessario </a:t>
            </a:r>
            <a:r>
              <a:rPr lang="it-IT" sz="1600" dirty="0">
                <a:solidFill>
                  <a:srgbClr val="1C1C1C"/>
                </a:solidFill>
                <a:latin typeface="Times New Roman" panose="02020603050405020304" pitchFamily="18" charset="0"/>
                <a:cs typeface="Times New Roman" panose="02020603050405020304" pitchFamily="18" charset="0"/>
              </a:rPr>
              <a:t>integrare e/o modificare la Conferma di </a:t>
            </a:r>
            <a:r>
              <a:rPr lang="it-IT" sz="1600" dirty="0" smtClean="0">
                <a:solidFill>
                  <a:srgbClr val="1C1C1C"/>
                </a:solidFill>
                <a:latin typeface="Times New Roman" panose="02020603050405020304" pitchFamily="18" charset="0"/>
                <a:cs typeface="Times New Roman" panose="02020603050405020304" pitchFamily="18" charset="0"/>
              </a:rPr>
              <a:t>Adesione</a:t>
            </a:r>
            <a:r>
              <a:rPr lang="it-IT" sz="1600" dirty="0">
                <a:solidFill>
                  <a:srgbClr val="1C1C1C"/>
                </a:solidFill>
                <a:latin typeface="Times New Roman" panose="02020603050405020304" pitchFamily="18" charset="0"/>
                <a:cs typeface="Times New Roman" panose="02020603050405020304" pitchFamily="18" charset="0"/>
              </a:rPr>
              <a:t>, potrà inviare una (o più) ulteriore Conferma di Adesione cui seguiranno successivi Ordinativi di Fornitura</a:t>
            </a:r>
            <a:r>
              <a:rPr lang="it-IT" sz="1600" dirty="0" smtClean="0">
                <a:solidFill>
                  <a:srgbClr val="1C1C1C"/>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51316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1408899" cy="492442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endParaRPr lang="it-IT" sz="2800" b="1" dirty="0">
              <a:latin typeface="Times New Roman" panose="02020603050405020304" pitchFamily="18" charset="0"/>
              <a:cs typeface="Times New Roman" panose="02020603050405020304" pitchFamily="18" charset="0"/>
            </a:endParaRPr>
          </a:p>
          <a:p>
            <a:pPr algn="ctr"/>
            <a:r>
              <a:rPr lang="it-IT" sz="1600" b="1" dirty="0">
                <a:latin typeface="Times New Roman" panose="02020603050405020304" pitchFamily="18" charset="0"/>
                <a:cs typeface="Times New Roman" panose="02020603050405020304" pitchFamily="18" charset="0"/>
              </a:rPr>
              <a:t>INFORMAZIONI E CHIARIMENTI</a:t>
            </a:r>
          </a:p>
          <a:p>
            <a:endParaRPr lang="it-IT" sz="1600" dirty="0">
              <a:latin typeface="Times New Roman" panose="02020603050405020304" pitchFamily="18" charset="0"/>
              <a:cs typeface="Times New Roman" panose="02020603050405020304" pitchFamily="18" charset="0"/>
            </a:endParaRPr>
          </a:p>
          <a:p>
            <a:r>
              <a:rPr lang="it-IT" sz="1600" dirty="0" smtClean="0">
                <a:latin typeface="Times New Roman" panose="02020603050405020304" pitchFamily="18" charset="0"/>
                <a:cs typeface="Times New Roman" panose="02020603050405020304" pitchFamily="18" charset="0"/>
              </a:rPr>
              <a:t>La </a:t>
            </a:r>
            <a:r>
              <a:rPr lang="it-IT" sz="1600" dirty="0">
                <a:latin typeface="Times New Roman" panose="02020603050405020304" pitchFamily="18" charset="0"/>
                <a:cs typeface="Times New Roman" panose="02020603050405020304" pitchFamily="18" charset="0"/>
              </a:rPr>
              <a:t>presente guida è predisposta al solo fine di facilitare la corretta attivazione dei servizi; pertanto si raccomanda di prendere attenta visione </a:t>
            </a:r>
            <a:r>
              <a:rPr lang="it-IT" sz="1600" dirty="0" smtClean="0">
                <a:latin typeface="Times New Roman" panose="02020603050405020304" pitchFamily="18" charset="0"/>
                <a:cs typeface="Times New Roman" panose="02020603050405020304" pitchFamily="18" charset="0"/>
              </a:rPr>
              <a:t>della Convenzione e dei documenti allegati nonché della documentazione di gara.</a:t>
            </a:r>
            <a:endParaRPr lang="it-IT" sz="1600" b="1" dirty="0">
              <a:latin typeface="Times New Roman" panose="02020603050405020304" pitchFamily="18" charset="0"/>
              <a:cs typeface="Times New Roman" panose="02020603050405020304" pitchFamily="18" charset="0"/>
            </a:endParaRPr>
          </a:p>
          <a:p>
            <a:endParaRPr lang="it-IT" sz="1600" dirty="0" smtClean="0">
              <a:latin typeface="Times New Roman" panose="02020603050405020304" pitchFamily="18" charset="0"/>
              <a:cs typeface="Times New Roman" panose="02020603050405020304" pitchFamily="18" charset="0"/>
            </a:endParaRPr>
          </a:p>
          <a:p>
            <a:r>
              <a:rPr lang="it-IT" sz="1600" dirty="0" smtClean="0">
                <a:latin typeface="Times New Roman" panose="02020603050405020304" pitchFamily="18" charset="0"/>
                <a:cs typeface="Times New Roman" panose="02020603050405020304" pitchFamily="18" charset="0"/>
              </a:rPr>
              <a:t>Per </a:t>
            </a:r>
            <a:r>
              <a:rPr lang="it-IT" sz="1600" dirty="0">
                <a:latin typeface="Times New Roman" panose="02020603050405020304" pitchFamily="18" charset="0"/>
                <a:cs typeface="Times New Roman" panose="02020603050405020304" pitchFamily="18" charset="0"/>
              </a:rPr>
              <a:t>ulteriori informazioni e chiarimenti è possibile contattare:  Regione Marche – Settore SUAM - Soggetto Aggregatore. </a:t>
            </a:r>
          </a:p>
          <a:p>
            <a:r>
              <a:rPr lang="it-IT" sz="1600" dirty="0">
                <a:latin typeface="Times New Roman" panose="02020603050405020304" pitchFamily="18" charset="0"/>
                <a:cs typeface="Times New Roman" panose="02020603050405020304" pitchFamily="18" charset="0"/>
              </a:rPr>
              <a:t>La struttura ha sede ad Ancona in P.zza Cavour n. 23 -  CAP 60121 </a:t>
            </a:r>
            <a:r>
              <a:rPr lang="it-IT" sz="1600" dirty="0" smtClean="0">
                <a:latin typeface="Times New Roman" panose="02020603050405020304" pitchFamily="18" charset="0"/>
                <a:cs typeface="Times New Roman" panose="02020603050405020304" pitchFamily="18" charset="0"/>
              </a:rPr>
              <a:t>– Ancona – Tel. 071 806.7330/5278</a:t>
            </a:r>
            <a:endParaRPr lang="it-IT" sz="1600" dirty="0">
              <a:latin typeface="Times New Roman" panose="02020603050405020304" pitchFamily="18" charset="0"/>
              <a:cs typeface="Times New Roman" panose="02020603050405020304" pitchFamily="18" charset="0"/>
            </a:endParaRPr>
          </a:p>
          <a:p>
            <a:r>
              <a:rPr lang="it-IT" sz="1600" b="1" dirty="0">
                <a:latin typeface="Times New Roman" panose="02020603050405020304" pitchFamily="18" charset="0"/>
                <a:cs typeface="Times New Roman" panose="02020603050405020304" pitchFamily="18" charset="0"/>
              </a:rPr>
              <a:t>E-mail: </a:t>
            </a:r>
            <a:r>
              <a:rPr lang="it-IT" sz="1600" b="1" dirty="0" smtClean="0">
                <a:latin typeface="Times New Roman" panose="02020603050405020304" pitchFamily="18" charset="0"/>
                <a:cs typeface="Times New Roman" panose="02020603050405020304" pitchFamily="18" charset="0"/>
                <a:hlinkClick r:id="rId2"/>
              </a:rPr>
              <a:t>settore.suamsoggettoaggregatore@regione.marche.it</a:t>
            </a:r>
            <a:r>
              <a:rPr lang="it-IT" sz="1600" b="1" dirty="0" smtClean="0">
                <a:latin typeface="Times New Roman" panose="02020603050405020304" pitchFamily="18" charset="0"/>
                <a:cs typeface="Times New Roman" panose="02020603050405020304" pitchFamily="18" charset="0"/>
              </a:rPr>
              <a:t>  </a:t>
            </a:r>
            <a:endParaRPr lang="it-IT" sz="1600" b="1" dirty="0">
              <a:latin typeface="Times New Roman" panose="02020603050405020304" pitchFamily="18" charset="0"/>
              <a:cs typeface="Times New Roman" panose="02020603050405020304" pitchFamily="18" charset="0"/>
            </a:endParaRPr>
          </a:p>
          <a:p>
            <a:r>
              <a:rPr lang="fr-FR" sz="1600" b="1" dirty="0">
                <a:latin typeface="Times New Roman" panose="02020603050405020304" pitchFamily="18" charset="0"/>
                <a:cs typeface="Times New Roman" panose="02020603050405020304" pitchFamily="18" charset="0"/>
              </a:rPr>
              <a:t>PEC: </a:t>
            </a:r>
            <a:r>
              <a:rPr lang="fr-FR" sz="1600" b="1" dirty="0">
                <a:latin typeface="Times New Roman" panose="02020603050405020304" pitchFamily="18" charset="0"/>
                <a:cs typeface="Times New Roman" panose="02020603050405020304" pitchFamily="18" charset="0"/>
                <a:hlinkClick r:id="rId3"/>
              </a:rPr>
              <a:t>regione.marche.suam@emarche.it</a:t>
            </a:r>
            <a:endParaRPr lang="fr-FR" sz="1600" b="1" dirty="0">
              <a:latin typeface="Times New Roman" panose="02020603050405020304" pitchFamily="18" charset="0"/>
              <a:cs typeface="Times New Roman" panose="02020603050405020304" pitchFamily="18" charset="0"/>
            </a:endParaRPr>
          </a:p>
          <a:p>
            <a:endParaRPr lang="it-IT" sz="1600" dirty="0" smtClean="0">
              <a:latin typeface="Times New Roman" panose="02020603050405020304" pitchFamily="18" charset="0"/>
              <a:cs typeface="Times New Roman" panose="02020603050405020304" pitchFamily="18" charset="0"/>
            </a:endParaRPr>
          </a:p>
          <a:p>
            <a:r>
              <a:rPr lang="it-IT" sz="1600" dirty="0" smtClean="0">
                <a:latin typeface="Times New Roman" panose="02020603050405020304" pitchFamily="18" charset="0"/>
                <a:cs typeface="Times New Roman" panose="02020603050405020304" pitchFamily="18" charset="0"/>
              </a:rPr>
              <a:t>Per </a:t>
            </a:r>
            <a:r>
              <a:rPr lang="it-IT" sz="1600" dirty="0">
                <a:latin typeface="Times New Roman" panose="02020603050405020304" pitchFamily="18" charset="0"/>
                <a:cs typeface="Times New Roman" panose="02020603050405020304" pitchFamily="18" charset="0"/>
              </a:rPr>
              <a:t>informazioni di carattere tecnico e per chiarimenti sull’uso della Piattaforma GT SUAM è possibile contattare l’assistenza TASK ai seguenti recapiti:</a:t>
            </a:r>
            <a:endParaRPr lang="it-IT" sz="1600" dirty="0">
              <a:solidFill>
                <a:srgbClr val="FFFF00"/>
              </a:solidFill>
              <a:highlight>
                <a:srgbClr val="FFFF00"/>
              </a:highlight>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 </a:t>
            </a:r>
            <a:r>
              <a:rPr lang="it-IT" sz="1600" dirty="0" err="1">
                <a:latin typeface="Times New Roman" panose="02020603050405020304" pitchFamily="18" charset="0"/>
                <a:cs typeface="Times New Roman" panose="02020603050405020304" pitchFamily="18" charset="0"/>
              </a:rPr>
              <a:t>Tel</a:t>
            </a:r>
            <a:r>
              <a:rPr lang="it-IT" sz="1600" dirty="0">
                <a:latin typeface="Times New Roman" panose="02020603050405020304" pitchFamily="18" charset="0"/>
                <a:cs typeface="Times New Roman" panose="02020603050405020304" pitchFamily="18" charset="0"/>
              </a:rPr>
              <a:t>: 0733 280140</a:t>
            </a:r>
          </a:p>
          <a:p>
            <a:r>
              <a:rPr lang="it-IT" sz="1600" dirty="0">
                <a:latin typeface="Times New Roman" panose="02020603050405020304" pitchFamily="18" charset="0"/>
                <a:cs typeface="Times New Roman" panose="02020603050405020304" pitchFamily="18" charset="0"/>
              </a:rPr>
              <a:t>- Indirizzo mail: </a:t>
            </a:r>
            <a:r>
              <a:rPr lang="it-IT" sz="1600" b="1" dirty="0">
                <a:latin typeface="Times New Roman" panose="02020603050405020304" pitchFamily="18" charset="0"/>
                <a:cs typeface="Times New Roman" panose="02020603050405020304" pitchFamily="18" charset="0"/>
                <a:hlinkClick r:id="rId4"/>
              </a:rPr>
              <a:t>assistenza.appalti@sinp.net</a:t>
            </a:r>
            <a:r>
              <a:rPr lang="it-IT" sz="1600" b="1"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themeOverride>
</file>

<file path=docProps/app.xml><?xml version="1.0" encoding="utf-8"?>
<Properties xmlns="http://schemas.openxmlformats.org/officeDocument/2006/extended-properties" xmlns:vt="http://schemas.openxmlformats.org/officeDocument/2006/docPropsVTypes">
  <Template/>
  <TotalTime>12988</TotalTime>
  <Words>801</Words>
  <Application>Microsoft Office PowerPoint</Application>
  <PresentationFormat>Widescreen</PresentationFormat>
  <Paragraphs>57</Paragraphs>
  <Slides>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9</vt:i4>
      </vt:variant>
    </vt:vector>
  </HeadingPairs>
  <TitlesOfParts>
    <vt:vector size="14" baseType="lpstr">
      <vt:lpstr>Arial</vt:lpstr>
      <vt:lpstr>Avenir Next LT Pro</vt:lpstr>
      <vt:lpstr>Calibri</vt:lpstr>
      <vt:lpstr>Times New Roman</vt:lpstr>
      <vt:lpstr>AccentBoxVTI</vt:lpstr>
      <vt:lpstr>         SETTORE SUAM -  SOGGETTO AGGREGATORE DELLA REGIONE MARCHE</vt:lpstr>
      <vt:lpstr>PREMESSA</vt:lpstr>
      <vt:lpstr> OGGETTO DELLA CONVENZIONE  </vt:lpstr>
      <vt:lpstr>CONTATTI CON IL FORNITORE </vt:lpstr>
      <vt:lpstr>PROCEDURA DI ADESIONE ALLA CONVENZIONE L’Amministrazione Contraente che intenda aderire alla Convenzione dovrà:   1) Collegarsi al «Profilo del Committente – Soggetto Aggregatore SUAM», al seguente link: https://www.regione.marche.it/Entra-in-Regione/Soggetto-Aggregatore-SUAM .  2) Selezionare la Sezione «Generali» all’interno della quale troverà un’ulteriore Sezione denominata «Convenzioni attive».  3) All’interno di quest’ultima, in cui sarà presente la Convenzione di cui trattasi (TESORERIA), è presente il «Manuale Operativo per l’adesione sulla piattaforma GT- SUAM» ed una serie di allegati: - DISCIPLINARE DI GARA - CAPITOLATO TECNICO LOTTO 1 - CAPITOLATO TECNICO LOTTI 2-3-4-5  - CHIARIMENTI - CONVENZIONE - OFFERTE ECONOMICHE LOTTI 1-2-3-4-5 - CONTATTI FORNITORE - Modello CONFERMA DI ADESIONE - Modello ORDINATIVO DI FORNITURA - Modello Lettera CONTESTAZIONE PENALI - Modello Lettera APPLICAZIONE PENALI - PROSPETTO RIEPILOGATIVO PENALI - Modello Lettera APPLICAZIONE PENALI - Modello Lettera CONTESTAZIONE PENALI  4) Dopo aver preso visione attentamente del Manuale Operativo per l’adesione sulla piattaforma GT- SUAM, della documentazione allegata ed aver ottenuto il nulla osta da parte della SUAM – Soggetto Aggregatore per aderire alla Convenzione, l’Amministrazione dovrà registrarsi attraverso la piattaforma GT-SUAM, la quale, al termine delle operazioni genererà un Riepilogo Adesione da allegare all’Ordinativo di fornitura. Entrambi i documenti devono essere obbligatoriamente caricati sulla Piattaforma GT-SUAM ed inviati anche alla SUAM.</vt:lpstr>
      <vt:lpstr>PROCEDURA DI ADESIONE ALLA CONVENZIONE La procedura di adesione alla Convenzione si articola come segue:  1. CONFERMA DI ADESIONE (Modello CONFERMA DI ADESIONE): documento mediante il quale l’Amministrazione contraente conferma alla SUAM – Soggetto Aggregatore (tramite PEC) la sua intenzione di aderire alla Convenzione;  2. NULLA OSTA ALLA CONFERMA DI ADESIONE: con questo atto, che la SUAM invia tramite PEC all’Amministrazione contraente, viene accantonata la quota parte di massimale necessaria a soddisfare il fabbisogno dell’Amministrazione contraente e quest’ultima viene autorizzata a contattare direttamente il Fornitore;  3. ORDINATIVO DI FORNITURA (Modello ORDINATIVO DI FORNITURA): contratto attuativo della Convenzione che l’Amministrazione contraente deve caricare su GT SUAM ed inviare al fornitore. L’Amministrazione Contraente ha facoltà di emettere, in relazione ad ogni Conferma di Adesione sottoscritta e nei limiti degli importi autorizzati, uno o più Ordinativi di Fornitura fino alla concorrenza dell’importo ivi previsto. All’Ordinativo di fornitura dovrà essere allegato il Riepilogo Adesione, generato attraverso la piattaforma GT-SUAM.                                                                                                                                                                                                                         </vt:lpstr>
      <vt:lpstr>          CONFERMA DI ADESIONE  L’ Amministrazione interessata, successivamente al ricevimento della comunicazione da parte della SUAM - Soggetto Aggregatore di avvenuta pubblicazione della Convenzione, deve trasmettere alla SUAM – Soggetto Aggregatore, tramite PEC, la Conferma di Adesione, secondo il modello predisposto dalla SUAM – Soggetto Aggregatore, sottoscritta da un soggetto autorizzato ad impegnare formalmente e legalmente la stessa. Attraverso la Conferma di Adesione l’Amministrazione fornirà alla SUAM - Soggetto Aggregatore i seguenti elementi:  a) Il lotto di interesse e il relativo CIG;  b) L’importo presunto di adesione alla Convenzione derivante dagli importi indicati dal Fornitore e dalla spesa storica dell’Ente per tutti i servizi necessari oggetto della Convenzione;  c) Il termine entro cui sarà emesso l’Ordinativo di Fornitura;  d) Il nominativo ed il contatto di posta elettronica del Referente dell’Amministrazione, responsabile dei rapporti con il Fornitore cui è demandato il compito di monitorare e controllare la corretta e puntuale esecuzione del Servizio.  NULLA OSTA DELLA SUAM - SOGGETTO AGGREGATORE  La SUAM – Soggetto Aggregatore, entro 5 giorni lavorativi dal ricevimento della Conferma di Adesione da parte dell’Amministrazione Contraente, ne prenderà atto e rilascerà, tramite PEC, il Nulla Osta.  L’Amministrazione Contraente, in seguito al ricevimento del nulla osta da parte della SUAM – Soggetto Aggregatore, è autorizzata ad avviare l’interlocuzione con il Fornitore.           </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Utente</cp:lastModifiedBy>
  <cp:revision>334</cp:revision>
  <cp:lastPrinted>2021-04-14T08:57:23Z</cp:lastPrinted>
  <dcterms:created xsi:type="dcterms:W3CDTF">2020-06-30T09:04:18Z</dcterms:created>
  <dcterms:modified xsi:type="dcterms:W3CDTF">2022-07-21T16:47:39Z</dcterms:modified>
</cp:coreProperties>
</file>